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10"/>
  </p:notesMasterIdLst>
  <p:sldIdLst>
    <p:sldId id="259" r:id="rId2"/>
    <p:sldId id="260" r:id="rId3"/>
    <p:sldId id="261" r:id="rId4"/>
    <p:sldId id="258" r:id="rId5"/>
    <p:sldId id="263" r:id="rId6"/>
    <p:sldId id="257" r:id="rId7"/>
    <p:sldId id="262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115" d="100"/>
          <a:sy n="115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2619461817343153E-2"/>
          <c:y val="7.0785989582708514E-2"/>
          <c:w val="0.88317636721571058"/>
          <c:h val="0.74295262161197195"/>
        </c:manualLayout>
      </c:layout>
      <c:lineChart>
        <c:grouping val="standard"/>
        <c:varyColors val="0"/>
        <c:ser>
          <c:idx val="2"/>
          <c:order val="0"/>
          <c:tx>
            <c:strRef>
              <c:f>Лист1!$D$1</c:f>
              <c:strCache>
                <c:ptCount val="1"/>
                <c:pt idx="0">
                  <c:v>Теплоэнергетика  и теплотехника</c:v>
                </c:pt>
              </c:strCache>
            </c:strRef>
          </c:tx>
          <c:marker>
            <c:symbol val="circle"/>
            <c:size val="25"/>
            <c:spPr>
              <a:solidFill>
                <a:prstClr val="white">
                  <a:lumMod val="75000"/>
                </a:prstClr>
              </a:solidFill>
              <a:ln>
                <a:solidFill>
                  <a:prstClr val="black">
                    <a:shade val="95000"/>
                    <a:satMod val="105000"/>
                  </a:prstClr>
                </a:solidFill>
              </a:ln>
            </c:spPr>
          </c:marker>
          <c:dLbls>
            <c:dLbl>
              <c:idx val="21"/>
              <c:layout>
                <c:manualLayout>
                  <c:x val="-0.15263579177112818"/>
                  <c:y val="6.5843160554658664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23"/>
              <c:layout>
                <c:manualLayout>
                  <c:x val="-8.1944444444444528E-2"/>
                  <c:y val="4.5797814412213651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24"/>
              <c:layout>
                <c:manualLayout>
                  <c:x val="-0.1096912692545631"/>
                  <c:y val="5.6834331201614824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/>
              <a:lstStyle/>
              <a:p>
                <a:pPr>
                  <a:defRPr sz="900" b="1"/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Лист1!$A$2:$A$25</c:f>
              <c:numCache>
                <c:formatCode>#,##0.00_);\(#,##0.00\)</c:formatCode>
                <c:ptCount val="24"/>
                <c:pt idx="0">
                  <c:v>10000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17700</c:v>
                </c:pt>
                <c:pt idx="7">
                  <c:v>18200</c:v>
                </c:pt>
                <c:pt idx="8">
                  <c:v>18700</c:v>
                </c:pt>
                <c:pt idx="9">
                  <c:v>18900</c:v>
                </c:pt>
                <c:pt idx="10">
                  <c:v>19100</c:v>
                </c:pt>
                <c:pt idx="11">
                  <c:v>19600</c:v>
                </c:pt>
                <c:pt idx="12">
                  <c:v>20000</c:v>
                </c:pt>
                <c:pt idx="13">
                  <c:v>20100</c:v>
                </c:pt>
                <c:pt idx="14">
                  <c:v>20500</c:v>
                </c:pt>
                <c:pt idx="15">
                  <c:v>22800</c:v>
                </c:pt>
                <c:pt idx="16">
                  <c:v>22900</c:v>
                </c:pt>
                <c:pt idx="17">
                  <c:v>23600</c:v>
                </c:pt>
                <c:pt idx="18">
                  <c:v>24100</c:v>
                </c:pt>
                <c:pt idx="19">
                  <c:v>25000</c:v>
                </c:pt>
                <c:pt idx="20">
                  <c:v>25500</c:v>
                </c:pt>
                <c:pt idx="21">
                  <c:v>28100</c:v>
                </c:pt>
                <c:pt idx="22">
                  <c:v>28300</c:v>
                </c:pt>
                <c:pt idx="23">
                  <c:v>36400</c:v>
                </c:pt>
              </c:numCache>
            </c:numRef>
          </c:cat>
          <c:val>
            <c:numRef>
              <c:f>Лист1!$D$2:$D$25</c:f>
              <c:numCache>
                <c:formatCode>General</c:formatCode>
                <c:ptCount val="24"/>
                <c:pt idx="21">
                  <c:v>48</c:v>
                </c:pt>
              </c:numCache>
            </c:numRef>
          </c:val>
          <c:smooth val="0"/>
        </c:ser>
        <c:ser>
          <c:idx val="3"/>
          <c:order val="1"/>
          <c:tx>
            <c:strRef>
              <c:f>Лист1!$F$1</c:f>
              <c:strCache>
                <c:ptCount val="1"/>
                <c:pt idx="0">
                  <c:v>Инженерная защита окружающей среды
</c:v>
                </c:pt>
              </c:strCache>
            </c:strRef>
          </c:tx>
          <c:spPr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circle"/>
            <c:size val="25"/>
            <c:spPr>
              <a:gradFill rotWithShape="1">
                <a:gsLst>
                  <a:gs pos="0">
                    <a:schemeClr val="dk1">
                      <a:tint val="50000"/>
                      <a:satMod val="300000"/>
                    </a:schemeClr>
                  </a:gs>
                  <a:gs pos="35000">
                    <a:schemeClr val="dk1">
                      <a:tint val="37000"/>
                      <a:satMod val="300000"/>
                    </a:schemeClr>
                  </a:gs>
                  <a:gs pos="100000">
                    <a:schemeClr val="dk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marker>
          <c:dLbls>
            <c:dLbl>
              <c:idx val="6"/>
              <c:layout>
                <c:manualLayout>
                  <c:x val="-4.1627943210307654E-3"/>
                  <c:y val="6.5843160554658678E-3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7"/>
              <c:layout>
                <c:manualLayout>
                  <c:x val="9.7131867490717842E-3"/>
                  <c:y val="0.19313993762699874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8"/>
              <c:layout>
                <c:manualLayout>
                  <c:x val="-1.1175627746105869E-2"/>
                  <c:y val="-4.6048921542356513E-3"/>
                </c:manualLayout>
              </c:layout>
              <c:tx>
                <c:rich>
                  <a:bodyPr/>
                  <a:lstStyle/>
                  <a:p>
                    <a:r>
                      <a:rPr lang="ru-RU" sz="1000" dirty="0"/>
                      <a:t>Инженерная </a:t>
                    </a:r>
                    <a:r>
                      <a:rPr lang="ru-RU" sz="1000" dirty="0" smtClean="0"/>
                      <a:t>защита</a:t>
                    </a:r>
                  </a:p>
                  <a:p>
                    <a:r>
                      <a:rPr lang="ru-RU" sz="1000" dirty="0" smtClean="0"/>
                      <a:t> </a:t>
                    </a:r>
                    <a:r>
                      <a:rPr lang="ru-RU" sz="1000" dirty="0"/>
                      <a:t>окружающей </a:t>
                    </a:r>
                    <a:r>
                      <a:rPr lang="ru-RU" sz="1000" dirty="0" smtClean="0"/>
                      <a:t>среды</a:t>
                    </a:r>
                    <a:endParaRPr lang="ru-RU" sz="1000" dirty="0"/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Лист1!$A$2:$A$25</c:f>
              <c:numCache>
                <c:formatCode>#,##0.00_);\(#,##0.00\)</c:formatCode>
                <c:ptCount val="24"/>
                <c:pt idx="0">
                  <c:v>10000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17700</c:v>
                </c:pt>
                <c:pt idx="7">
                  <c:v>18200</c:v>
                </c:pt>
                <c:pt idx="8">
                  <c:v>18700</c:v>
                </c:pt>
                <c:pt idx="9">
                  <c:v>18900</c:v>
                </c:pt>
                <c:pt idx="10">
                  <c:v>19100</c:v>
                </c:pt>
                <c:pt idx="11">
                  <c:v>19600</c:v>
                </c:pt>
                <c:pt idx="12">
                  <c:v>20000</c:v>
                </c:pt>
                <c:pt idx="13">
                  <c:v>20100</c:v>
                </c:pt>
                <c:pt idx="14">
                  <c:v>20500</c:v>
                </c:pt>
                <c:pt idx="15">
                  <c:v>22800</c:v>
                </c:pt>
                <c:pt idx="16">
                  <c:v>22900</c:v>
                </c:pt>
                <c:pt idx="17">
                  <c:v>23600</c:v>
                </c:pt>
                <c:pt idx="18">
                  <c:v>24100</c:v>
                </c:pt>
                <c:pt idx="19">
                  <c:v>25000</c:v>
                </c:pt>
                <c:pt idx="20">
                  <c:v>25500</c:v>
                </c:pt>
                <c:pt idx="21">
                  <c:v>28100</c:v>
                </c:pt>
                <c:pt idx="22">
                  <c:v>28300</c:v>
                </c:pt>
                <c:pt idx="23">
                  <c:v>36400</c:v>
                </c:pt>
              </c:numCache>
            </c:numRef>
          </c:cat>
          <c:val>
            <c:numRef>
              <c:f>Лист1!$F$2:$F$25</c:f>
              <c:numCache>
                <c:formatCode>General</c:formatCode>
                <c:ptCount val="24"/>
                <c:pt idx="6">
                  <c:v>50</c:v>
                </c:pt>
              </c:numCache>
            </c:numRef>
          </c:val>
          <c:smooth val="0"/>
        </c:ser>
        <c:ser>
          <c:idx val="4"/>
          <c:order val="2"/>
          <c:tx>
            <c:strRef>
              <c:f>Лист1!$G$1</c:f>
              <c:strCache>
                <c:ptCount val="1"/>
                <c:pt idx="0">
                  <c:v>Управление качеством
</c:v>
                </c:pt>
              </c:strCache>
            </c:strRef>
          </c:tx>
          <c:spPr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circle"/>
            <c:size val="25"/>
            <c:spPr>
              <a:gradFill rotWithShape="1">
                <a:gsLst>
                  <a:gs pos="0">
                    <a:schemeClr val="dk1">
                      <a:tint val="50000"/>
                      <a:satMod val="300000"/>
                    </a:schemeClr>
                  </a:gs>
                  <a:gs pos="35000">
                    <a:schemeClr val="dk1">
                      <a:tint val="37000"/>
                      <a:satMod val="300000"/>
                    </a:schemeClr>
                  </a:gs>
                  <a:gs pos="100000">
                    <a:schemeClr val="dk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marker>
          <c:dLbls>
            <c:dLbl>
              <c:idx val="22"/>
              <c:layout>
                <c:manualLayout>
                  <c:x val="0"/>
                  <c:y val="-2.1947720184886211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24"/>
              <c:layout>
                <c:manualLayout>
                  <c:x val="-1.1111111111111066E-2"/>
                  <c:y val="3.9255269496182854E-2"/>
                </c:manualLayout>
              </c:layout>
              <c:tx>
                <c:rich>
                  <a:bodyPr/>
                  <a:lstStyle/>
                  <a:p>
                    <a:r>
                      <a:rPr lang="ru-RU" sz="1050" dirty="0"/>
                      <a:t>Управление </a:t>
                    </a:r>
                    <a:endParaRPr lang="ru-RU" sz="1050" dirty="0" smtClean="0"/>
                  </a:p>
                  <a:p>
                    <a:r>
                      <a:rPr lang="ru-RU" sz="1050" dirty="0" smtClean="0"/>
                      <a:t>качеством</a:t>
                    </a:r>
                    <a:endParaRPr lang="ru-RU" sz="1050" dirty="0"/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25"/>
              <c:layout>
                <c:manualLayout>
                  <c:x val="-3.05671474020341E-2"/>
                  <c:y val="7.3661110066804467E-2"/>
                </c:manualLayout>
              </c:layout>
              <c:tx>
                <c:rich>
                  <a:bodyPr/>
                  <a:lstStyle/>
                  <a:p>
                    <a:r>
                      <a:rPr lang="ru-RU" sz="1050" b="1" dirty="0" smtClean="0"/>
                      <a:t>Управление</a:t>
                    </a:r>
                  </a:p>
                  <a:p>
                    <a:r>
                      <a:rPr lang="ru-RU" sz="1050" b="1" dirty="0" smtClean="0"/>
                      <a:t> </a:t>
                    </a:r>
                    <a:r>
                      <a:rPr lang="ru-RU" sz="1050" b="1" dirty="0"/>
                      <a:t>качеством
</a:t>
                    </a:r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/>
              <a:lstStyle/>
              <a:p>
                <a:pPr>
                  <a:defRPr sz="1050" b="1"/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Лист1!$A$2:$A$25</c:f>
              <c:numCache>
                <c:formatCode>#,##0.00_);\(#,##0.00\)</c:formatCode>
                <c:ptCount val="24"/>
                <c:pt idx="0">
                  <c:v>10000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17700</c:v>
                </c:pt>
                <c:pt idx="7">
                  <c:v>18200</c:v>
                </c:pt>
                <c:pt idx="8">
                  <c:v>18700</c:v>
                </c:pt>
                <c:pt idx="9">
                  <c:v>18900</c:v>
                </c:pt>
                <c:pt idx="10">
                  <c:v>19100</c:v>
                </c:pt>
                <c:pt idx="11">
                  <c:v>19600</c:v>
                </c:pt>
                <c:pt idx="12">
                  <c:v>20000</c:v>
                </c:pt>
                <c:pt idx="13">
                  <c:v>20100</c:v>
                </c:pt>
                <c:pt idx="14">
                  <c:v>20500</c:v>
                </c:pt>
                <c:pt idx="15">
                  <c:v>22800</c:v>
                </c:pt>
                <c:pt idx="16">
                  <c:v>22900</c:v>
                </c:pt>
                <c:pt idx="17">
                  <c:v>23600</c:v>
                </c:pt>
                <c:pt idx="18">
                  <c:v>24100</c:v>
                </c:pt>
                <c:pt idx="19">
                  <c:v>25000</c:v>
                </c:pt>
                <c:pt idx="20">
                  <c:v>25500</c:v>
                </c:pt>
                <c:pt idx="21">
                  <c:v>28100</c:v>
                </c:pt>
                <c:pt idx="22">
                  <c:v>28300</c:v>
                </c:pt>
                <c:pt idx="23">
                  <c:v>36400</c:v>
                </c:pt>
              </c:numCache>
            </c:numRef>
          </c:cat>
          <c:val>
            <c:numRef>
              <c:f>Лист1!$G$2:$G$25</c:f>
              <c:numCache>
                <c:formatCode>General</c:formatCode>
                <c:ptCount val="24"/>
                <c:pt idx="22">
                  <c:v>61</c:v>
                </c:pt>
              </c:numCache>
            </c:numRef>
          </c:val>
          <c:smooth val="0"/>
        </c:ser>
        <c:ser>
          <c:idx val="5"/>
          <c:order val="3"/>
          <c:tx>
            <c:strRef>
              <c:f>Лист1!$H$1</c:f>
              <c:strCache>
                <c:ptCount val="1"/>
                <c:pt idx="0">
                  <c:v>Психология
</c:v>
                </c:pt>
              </c:strCache>
            </c:strRef>
          </c:tx>
          <c:marker>
            <c:symbol val="circle"/>
            <c:size val="23"/>
            <c:spPr>
              <a:solidFill>
                <a:prstClr val="white">
                  <a:lumMod val="75000"/>
                </a:prstClr>
              </a:solidFill>
              <a:ln>
                <a:solidFill>
                  <a:prstClr val="black">
                    <a:shade val="95000"/>
                    <a:satMod val="105000"/>
                  </a:prstClr>
                </a:solidFill>
              </a:ln>
            </c:spPr>
          </c:marker>
          <c:dLbls>
            <c:dLbl>
              <c:idx val="5"/>
              <c:layout>
                <c:manualLayout>
                  <c:x val="-4.1627943210307654E-3"/>
                  <c:y val="1.5363404129420357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7"/>
              <c:layout>
                <c:manualLayout>
                  <c:x val="-0.10134503053043617"/>
                  <c:y val="-8.5893353435371224E-3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/>
              <a:lstStyle/>
              <a:p>
                <a:pPr>
                  <a:defRPr sz="900"/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Лист1!$A$2:$A$25</c:f>
              <c:numCache>
                <c:formatCode>#,##0.00_);\(#,##0.00\)</c:formatCode>
                <c:ptCount val="24"/>
                <c:pt idx="0">
                  <c:v>10000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17700</c:v>
                </c:pt>
                <c:pt idx="7">
                  <c:v>18200</c:v>
                </c:pt>
                <c:pt idx="8">
                  <c:v>18700</c:v>
                </c:pt>
                <c:pt idx="9">
                  <c:v>18900</c:v>
                </c:pt>
                <c:pt idx="10">
                  <c:v>19100</c:v>
                </c:pt>
                <c:pt idx="11">
                  <c:v>19600</c:v>
                </c:pt>
                <c:pt idx="12">
                  <c:v>20000</c:v>
                </c:pt>
                <c:pt idx="13">
                  <c:v>20100</c:v>
                </c:pt>
                <c:pt idx="14">
                  <c:v>20500</c:v>
                </c:pt>
                <c:pt idx="15">
                  <c:v>22800</c:v>
                </c:pt>
                <c:pt idx="16">
                  <c:v>22900</c:v>
                </c:pt>
                <c:pt idx="17">
                  <c:v>23600</c:v>
                </c:pt>
                <c:pt idx="18">
                  <c:v>24100</c:v>
                </c:pt>
                <c:pt idx="19">
                  <c:v>25000</c:v>
                </c:pt>
                <c:pt idx="20">
                  <c:v>25500</c:v>
                </c:pt>
                <c:pt idx="21">
                  <c:v>28100</c:v>
                </c:pt>
                <c:pt idx="22">
                  <c:v>28300</c:v>
                </c:pt>
                <c:pt idx="23">
                  <c:v>36400</c:v>
                </c:pt>
              </c:numCache>
            </c:numRef>
          </c:cat>
          <c:val>
            <c:numRef>
              <c:f>Лист1!$H$2:$H$25</c:f>
              <c:numCache>
                <c:formatCode>General</c:formatCode>
                <c:ptCount val="24"/>
                <c:pt idx="5">
                  <c:v>55</c:v>
                </c:pt>
              </c:numCache>
            </c:numRef>
          </c:val>
          <c:smooth val="0"/>
        </c:ser>
        <c:ser>
          <c:idx val="6"/>
          <c:order val="4"/>
          <c:tx>
            <c:strRef>
              <c:f>Лист1!$I$1</c:f>
              <c:strCache>
                <c:ptCount val="1"/>
                <c:pt idx="0">
                  <c:v>Менеджмент организации
</c:v>
                </c:pt>
              </c:strCache>
            </c:strRef>
          </c:tx>
          <c:cat>
            <c:numRef>
              <c:f>Лист1!$A$2:$A$25</c:f>
              <c:numCache>
                <c:formatCode>#,##0.00_);\(#,##0.00\)</c:formatCode>
                <c:ptCount val="24"/>
                <c:pt idx="0">
                  <c:v>10000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17700</c:v>
                </c:pt>
                <c:pt idx="7">
                  <c:v>18200</c:v>
                </c:pt>
                <c:pt idx="8">
                  <c:v>18700</c:v>
                </c:pt>
                <c:pt idx="9">
                  <c:v>18900</c:v>
                </c:pt>
                <c:pt idx="10">
                  <c:v>19100</c:v>
                </c:pt>
                <c:pt idx="11">
                  <c:v>19600</c:v>
                </c:pt>
                <c:pt idx="12">
                  <c:v>20000</c:v>
                </c:pt>
                <c:pt idx="13">
                  <c:v>20100</c:v>
                </c:pt>
                <c:pt idx="14">
                  <c:v>20500</c:v>
                </c:pt>
                <c:pt idx="15">
                  <c:v>22800</c:v>
                </c:pt>
                <c:pt idx="16">
                  <c:v>22900</c:v>
                </c:pt>
                <c:pt idx="17">
                  <c:v>23600</c:v>
                </c:pt>
                <c:pt idx="18">
                  <c:v>24100</c:v>
                </c:pt>
                <c:pt idx="19">
                  <c:v>25000</c:v>
                </c:pt>
                <c:pt idx="20">
                  <c:v>25500</c:v>
                </c:pt>
                <c:pt idx="21">
                  <c:v>28100</c:v>
                </c:pt>
                <c:pt idx="22">
                  <c:v>28300</c:v>
                </c:pt>
                <c:pt idx="23">
                  <c:v>36400</c:v>
                </c:pt>
              </c:numCache>
            </c:numRef>
          </c:cat>
          <c:val>
            <c:numRef>
              <c:f>Лист1!$I$2:$I$25</c:f>
              <c:numCache>
                <c:formatCode>General</c:formatCode>
                <c:ptCount val="24"/>
              </c:numCache>
            </c:numRef>
          </c:val>
          <c:smooth val="0"/>
        </c:ser>
        <c:ser>
          <c:idx val="7"/>
          <c:order val="5"/>
          <c:tx>
            <c:strRef>
              <c:f>Лист1!$J$1</c:f>
              <c:strCache>
                <c:ptCount val="1"/>
                <c:pt idx="0">
                  <c:v>Финансы и кредит</c:v>
                </c:pt>
              </c:strCache>
            </c:strRef>
          </c:tx>
          <c:spPr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circle"/>
            <c:size val="25"/>
            <c:spPr>
              <a:gradFill rotWithShape="1">
                <a:gsLst>
                  <a:gs pos="0">
                    <a:schemeClr val="dk1">
                      <a:tint val="50000"/>
                      <a:satMod val="300000"/>
                    </a:schemeClr>
                  </a:gs>
                  <a:gs pos="35000">
                    <a:schemeClr val="dk1">
                      <a:tint val="37000"/>
                      <a:satMod val="300000"/>
                    </a:schemeClr>
                  </a:gs>
                  <a:gs pos="100000">
                    <a:schemeClr val="dk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marker>
          <c:dLbls>
            <c:dLbl>
              <c:idx val="10"/>
              <c:layout>
                <c:manualLayout>
                  <c:x val="-1.6651286543816531E-2"/>
                  <c:y val="4.3895440369772415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11"/>
              <c:layout>
                <c:manualLayout>
                  <c:x val="-6.7992307243502512E-2"/>
                  <c:y val="-5.4869300462215526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13"/>
              <c:layout>
                <c:manualLayout>
                  <c:x val="1.3398516209658917E-3"/>
                  <c:y val="-4.2245090314745118E-2"/>
                </c:manualLayout>
              </c:layout>
              <c:tx>
                <c:rich>
                  <a:bodyPr/>
                  <a:lstStyle/>
                  <a:p>
                    <a:r>
                      <a:rPr lang="ru-RU" sz="1000" smtClean="0"/>
                      <a:t>Финансы</a:t>
                    </a:r>
                  </a:p>
                  <a:p>
                    <a:r>
                      <a:rPr lang="ru-RU" sz="1000" smtClean="0"/>
                      <a:t> </a:t>
                    </a:r>
                    <a:r>
                      <a:rPr lang="ru-RU" sz="1000"/>
                      <a:t>и кредит</a:t>
                    </a:r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Лист1!$A$2:$A$25</c:f>
              <c:numCache>
                <c:formatCode>#,##0.00_);\(#,##0.00\)</c:formatCode>
                <c:ptCount val="24"/>
                <c:pt idx="0">
                  <c:v>10000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17700</c:v>
                </c:pt>
                <c:pt idx="7">
                  <c:v>18200</c:v>
                </c:pt>
                <c:pt idx="8">
                  <c:v>18700</c:v>
                </c:pt>
                <c:pt idx="9">
                  <c:v>18900</c:v>
                </c:pt>
                <c:pt idx="10">
                  <c:v>19100</c:v>
                </c:pt>
                <c:pt idx="11">
                  <c:v>19600</c:v>
                </c:pt>
                <c:pt idx="12">
                  <c:v>20000</c:v>
                </c:pt>
                <c:pt idx="13">
                  <c:v>20100</c:v>
                </c:pt>
                <c:pt idx="14">
                  <c:v>20500</c:v>
                </c:pt>
                <c:pt idx="15">
                  <c:v>22800</c:v>
                </c:pt>
                <c:pt idx="16">
                  <c:v>22900</c:v>
                </c:pt>
                <c:pt idx="17">
                  <c:v>23600</c:v>
                </c:pt>
                <c:pt idx="18">
                  <c:v>24100</c:v>
                </c:pt>
                <c:pt idx="19">
                  <c:v>25000</c:v>
                </c:pt>
                <c:pt idx="20">
                  <c:v>25500</c:v>
                </c:pt>
                <c:pt idx="21">
                  <c:v>28100</c:v>
                </c:pt>
                <c:pt idx="22">
                  <c:v>28300</c:v>
                </c:pt>
                <c:pt idx="23">
                  <c:v>36400</c:v>
                </c:pt>
              </c:numCache>
            </c:numRef>
          </c:cat>
          <c:val>
            <c:numRef>
              <c:f>Лист1!$J$2:$J$25</c:f>
              <c:numCache>
                <c:formatCode>General</c:formatCode>
                <c:ptCount val="24"/>
                <c:pt idx="10">
                  <c:v>55</c:v>
                </c:pt>
              </c:numCache>
            </c:numRef>
          </c:val>
          <c:smooth val="0"/>
        </c:ser>
        <c:ser>
          <c:idx val="8"/>
          <c:order val="6"/>
          <c:tx>
            <c:strRef>
              <c:f>Лист1!$K$1</c:f>
              <c:strCache>
                <c:ptCount val="1"/>
                <c:pt idx="0">
                  <c:v>Бухгалтерский учет, анализ и аудит</c:v>
                </c:pt>
              </c:strCache>
            </c:strRef>
          </c:tx>
          <c:marker>
            <c:symbol val="circle"/>
            <c:size val="25"/>
            <c:spPr>
              <a:solidFill>
                <a:prstClr val="white">
                  <a:lumMod val="75000"/>
                </a:prstClr>
              </a:solidFill>
              <a:ln>
                <a:solidFill>
                  <a:prstClr val="black">
                    <a:shade val="95000"/>
                    <a:satMod val="105000"/>
                  </a:prstClr>
                </a:solidFill>
              </a:ln>
            </c:spPr>
          </c:marker>
          <c:dLbls>
            <c:dLbl>
              <c:idx val="9"/>
              <c:layout>
                <c:manualLayout>
                  <c:x val="-0.15263579177112818"/>
                  <c:y val="-3.0726808258840697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10"/>
              <c:layout>
                <c:manualLayout>
                  <c:x val="-7.9093092099584622E-2"/>
                  <c:y val="5.4869300462215526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12"/>
              <c:layout>
                <c:manualLayout>
                  <c:x val="-8.1967714634658295E-2"/>
                  <c:y val="-7.5403213442492512E-2"/>
                </c:manualLayout>
              </c:layout>
              <c:tx>
                <c:rich>
                  <a:bodyPr/>
                  <a:lstStyle/>
                  <a:p>
                    <a:r>
                      <a:rPr lang="ru-RU" sz="1000" dirty="0" smtClean="0"/>
                      <a:t>Бухгалтерский </a:t>
                    </a:r>
                    <a:r>
                      <a:rPr lang="ru-RU" sz="1000" dirty="0"/>
                      <a:t>учет</a:t>
                    </a:r>
                    <a:r>
                      <a:rPr lang="ru-RU" sz="1000" dirty="0" smtClean="0"/>
                      <a:t>,</a:t>
                    </a:r>
                  </a:p>
                  <a:p>
                    <a:r>
                      <a:rPr lang="ru-RU" sz="1000" dirty="0" smtClean="0"/>
                      <a:t> </a:t>
                    </a:r>
                    <a:r>
                      <a:rPr lang="ru-RU" sz="1000" dirty="0"/>
                      <a:t>анализ и аудит</a:t>
                    </a:r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Лист1!$A$2:$A$25</c:f>
              <c:numCache>
                <c:formatCode>#,##0.00_);\(#,##0.00\)</c:formatCode>
                <c:ptCount val="24"/>
                <c:pt idx="0">
                  <c:v>10000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17700</c:v>
                </c:pt>
                <c:pt idx="7">
                  <c:v>18200</c:v>
                </c:pt>
                <c:pt idx="8">
                  <c:v>18700</c:v>
                </c:pt>
                <c:pt idx="9">
                  <c:v>18900</c:v>
                </c:pt>
                <c:pt idx="10">
                  <c:v>19100</c:v>
                </c:pt>
                <c:pt idx="11">
                  <c:v>19600</c:v>
                </c:pt>
                <c:pt idx="12">
                  <c:v>20000</c:v>
                </c:pt>
                <c:pt idx="13">
                  <c:v>20100</c:v>
                </c:pt>
                <c:pt idx="14">
                  <c:v>20500</c:v>
                </c:pt>
                <c:pt idx="15">
                  <c:v>22800</c:v>
                </c:pt>
                <c:pt idx="16">
                  <c:v>22900</c:v>
                </c:pt>
                <c:pt idx="17">
                  <c:v>23600</c:v>
                </c:pt>
                <c:pt idx="18">
                  <c:v>24100</c:v>
                </c:pt>
                <c:pt idx="19">
                  <c:v>25000</c:v>
                </c:pt>
                <c:pt idx="20">
                  <c:v>25500</c:v>
                </c:pt>
                <c:pt idx="21">
                  <c:v>28100</c:v>
                </c:pt>
                <c:pt idx="22">
                  <c:v>28300</c:v>
                </c:pt>
                <c:pt idx="23">
                  <c:v>36400</c:v>
                </c:pt>
              </c:numCache>
            </c:numRef>
          </c:cat>
          <c:val>
            <c:numRef>
              <c:f>Лист1!$K$2:$K$25</c:f>
              <c:numCache>
                <c:formatCode>General</c:formatCode>
                <c:ptCount val="24"/>
                <c:pt idx="9">
                  <c:v>54</c:v>
                </c:pt>
              </c:numCache>
            </c:numRef>
          </c:val>
          <c:smooth val="0"/>
        </c:ser>
        <c:ser>
          <c:idx val="9"/>
          <c:order val="7"/>
          <c:tx>
            <c:strRef>
              <c:f>Лист1!$L$1</c:f>
              <c:strCache>
                <c:ptCount val="1"/>
                <c:pt idx="0">
                  <c:v>Юриспруденция
</c:v>
                </c:pt>
              </c:strCache>
            </c:strRef>
          </c:tx>
          <c:marker>
            <c:symbol val="circle"/>
            <c:size val="25"/>
            <c:spPr>
              <a:solidFill>
                <a:prstClr val="white">
                  <a:lumMod val="75000"/>
                </a:prstClr>
              </a:solidFill>
              <a:ln>
                <a:solidFill>
                  <a:prstClr val="black">
                    <a:shade val="95000"/>
                    <a:satMod val="105000"/>
                  </a:prstClr>
                </a:solidFill>
              </a:ln>
            </c:spPr>
          </c:marker>
          <c:dLbls>
            <c:dLbl>
              <c:idx val="11"/>
              <c:layout>
                <c:manualLayout>
                  <c:x val="-3.8852746996287151E-2"/>
                  <c:y val="-2.8532036240352065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12"/>
              <c:layout>
                <c:manualLayout>
                  <c:x val="-4.1627943210307647E-2"/>
                  <c:y val="-2.8532036240352065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14"/>
              <c:layout>
                <c:manualLayout>
                  <c:x val="-4.4444444444444564E-2"/>
                  <c:y val="4.6389390980080186E-2"/>
                </c:manualLayout>
              </c:layout>
              <c:tx>
                <c:rich>
                  <a:bodyPr/>
                  <a:lstStyle/>
                  <a:p>
                    <a:r>
                      <a:rPr lang="ru-RU" sz="1000" dirty="0" smtClean="0"/>
                      <a:t>Юриспруденция</a:t>
                    </a:r>
                    <a:r>
                      <a:rPr lang="ru-RU" sz="1000" dirty="0"/>
                      <a:t>
</a:t>
                    </a:r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Лист1!$A$2:$A$25</c:f>
              <c:numCache>
                <c:formatCode>#,##0.00_);\(#,##0.00\)</c:formatCode>
                <c:ptCount val="24"/>
                <c:pt idx="0">
                  <c:v>10000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17700</c:v>
                </c:pt>
                <c:pt idx="7">
                  <c:v>18200</c:v>
                </c:pt>
                <c:pt idx="8">
                  <c:v>18700</c:v>
                </c:pt>
                <c:pt idx="9">
                  <c:v>18900</c:v>
                </c:pt>
                <c:pt idx="10">
                  <c:v>19100</c:v>
                </c:pt>
                <c:pt idx="11">
                  <c:v>19600</c:v>
                </c:pt>
                <c:pt idx="12">
                  <c:v>20000</c:v>
                </c:pt>
                <c:pt idx="13">
                  <c:v>20100</c:v>
                </c:pt>
                <c:pt idx="14">
                  <c:v>20500</c:v>
                </c:pt>
                <c:pt idx="15">
                  <c:v>22800</c:v>
                </c:pt>
                <c:pt idx="16">
                  <c:v>22900</c:v>
                </c:pt>
                <c:pt idx="17">
                  <c:v>23600</c:v>
                </c:pt>
                <c:pt idx="18">
                  <c:v>24100</c:v>
                </c:pt>
                <c:pt idx="19">
                  <c:v>25000</c:v>
                </c:pt>
                <c:pt idx="20">
                  <c:v>25500</c:v>
                </c:pt>
                <c:pt idx="21">
                  <c:v>28100</c:v>
                </c:pt>
                <c:pt idx="22">
                  <c:v>28300</c:v>
                </c:pt>
                <c:pt idx="23">
                  <c:v>36400</c:v>
                </c:pt>
              </c:numCache>
            </c:numRef>
          </c:cat>
          <c:val>
            <c:numRef>
              <c:f>Лист1!$L$2:$L$25</c:f>
              <c:numCache>
                <c:formatCode>General</c:formatCode>
                <c:ptCount val="24"/>
                <c:pt idx="11">
                  <c:v>54</c:v>
                </c:pt>
              </c:numCache>
            </c:numRef>
          </c:val>
          <c:smooth val="0"/>
        </c:ser>
        <c:ser>
          <c:idx val="10"/>
          <c:order val="8"/>
          <c:tx>
            <c:strRef>
              <c:f>Лист1!$M$1</c:f>
              <c:strCache>
                <c:ptCount val="1"/>
                <c:pt idx="0">
                  <c:v>Связи с общественностью
</c:v>
                </c:pt>
              </c:strCache>
            </c:strRef>
          </c:tx>
          <c:marker>
            <c:symbol val="circle"/>
            <c:size val="25"/>
          </c:marker>
          <c:dPt>
            <c:idx val="14"/>
            <c:marker>
              <c:spPr>
                <a:solidFill>
                  <a:prstClr val="white">
                    <a:lumMod val="85000"/>
                  </a:prstClr>
                </a:solidFill>
                <a:ln>
                  <a:solidFill>
                    <a:prstClr val="black"/>
                  </a:solidFill>
                </a:ln>
              </c:spPr>
            </c:marker>
            <c:bubble3D val="0"/>
          </c:dPt>
          <c:dPt>
            <c:idx val="17"/>
            <c:marker>
              <c:spPr>
                <a:solidFill>
                  <a:prstClr val="white">
                    <a:lumMod val="75000"/>
                  </a:prstClr>
                </a:solidFill>
                <a:ln>
                  <a:solidFill>
                    <a:prstClr val="black">
                      <a:shade val="95000"/>
                      <a:satMod val="105000"/>
                    </a:prstClr>
                  </a:solidFill>
                </a:ln>
              </c:spPr>
            </c:marker>
            <c:bubble3D val="0"/>
          </c:dPt>
          <c:dLbls>
            <c:dLbl>
              <c:idx val="14"/>
              <c:layout>
                <c:manualLayout>
                  <c:x val="-3.1914756461235871E-2"/>
                  <c:y val="4.3895440369772415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17"/>
              <c:layout>
                <c:manualLayout>
                  <c:x val="-3.055555555555562E-2"/>
                  <c:y val="1.9883669773545543E-2"/>
                </c:manualLayout>
              </c:layout>
              <c:tx>
                <c:rich>
                  <a:bodyPr/>
                  <a:lstStyle/>
                  <a:p>
                    <a:r>
                      <a:rPr lang="ru-RU" sz="1000" dirty="0"/>
                      <a:t>Связи с </a:t>
                    </a:r>
                    <a:endParaRPr lang="ru-RU" sz="1000" dirty="0" smtClean="0"/>
                  </a:p>
                  <a:p>
                    <a:r>
                      <a:rPr lang="ru-RU" sz="1000" dirty="0" smtClean="0"/>
                      <a:t>общественностью</a:t>
                    </a:r>
                    <a:endParaRPr lang="ru-RU" sz="1000" dirty="0"/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Лист1!$A$2:$A$25</c:f>
              <c:numCache>
                <c:formatCode>#,##0.00_);\(#,##0.00\)</c:formatCode>
                <c:ptCount val="24"/>
                <c:pt idx="0">
                  <c:v>10000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17700</c:v>
                </c:pt>
                <c:pt idx="7">
                  <c:v>18200</c:v>
                </c:pt>
                <c:pt idx="8">
                  <c:v>18700</c:v>
                </c:pt>
                <c:pt idx="9">
                  <c:v>18900</c:v>
                </c:pt>
                <c:pt idx="10">
                  <c:v>19100</c:v>
                </c:pt>
                <c:pt idx="11">
                  <c:v>19600</c:v>
                </c:pt>
                <c:pt idx="12">
                  <c:v>20000</c:v>
                </c:pt>
                <c:pt idx="13">
                  <c:v>20100</c:v>
                </c:pt>
                <c:pt idx="14">
                  <c:v>20500</c:v>
                </c:pt>
                <c:pt idx="15">
                  <c:v>22800</c:v>
                </c:pt>
                <c:pt idx="16">
                  <c:v>22900</c:v>
                </c:pt>
                <c:pt idx="17">
                  <c:v>23600</c:v>
                </c:pt>
                <c:pt idx="18">
                  <c:v>24100</c:v>
                </c:pt>
                <c:pt idx="19">
                  <c:v>25000</c:v>
                </c:pt>
                <c:pt idx="20">
                  <c:v>25500</c:v>
                </c:pt>
                <c:pt idx="21">
                  <c:v>28100</c:v>
                </c:pt>
                <c:pt idx="22">
                  <c:v>28300</c:v>
                </c:pt>
                <c:pt idx="23">
                  <c:v>36400</c:v>
                </c:pt>
              </c:numCache>
            </c:numRef>
          </c:cat>
          <c:val>
            <c:numRef>
              <c:f>Лист1!$M$2:$M$25</c:f>
              <c:numCache>
                <c:formatCode>General</c:formatCode>
                <c:ptCount val="24"/>
                <c:pt idx="14">
                  <c:v>56</c:v>
                </c:pt>
              </c:numCache>
            </c:numRef>
          </c:val>
          <c:smooth val="0"/>
        </c:ser>
        <c:ser>
          <c:idx val="11"/>
          <c:order val="9"/>
          <c:tx>
            <c:strRef>
              <c:f>Лист1!$N$1</c:f>
              <c:strCache>
                <c:ptCount val="1"/>
                <c:pt idx="0">
                  <c:v>Управление персоналом
</c:v>
                </c:pt>
              </c:strCache>
            </c:strRef>
          </c:tx>
          <c:spPr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circle"/>
            <c:size val="24"/>
            <c:spPr>
              <a:gradFill rotWithShape="1">
                <a:gsLst>
                  <a:gs pos="0">
                    <a:schemeClr val="dk1">
                      <a:tint val="50000"/>
                      <a:satMod val="300000"/>
                    </a:schemeClr>
                  </a:gs>
                  <a:gs pos="35000">
                    <a:schemeClr val="dk1">
                      <a:tint val="37000"/>
                      <a:satMod val="300000"/>
                    </a:schemeClr>
                  </a:gs>
                  <a:gs pos="100000">
                    <a:schemeClr val="dk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marker>
          <c:dLbls>
            <c:dLbl>
              <c:idx val="2"/>
              <c:layout>
                <c:manualLayout>
                  <c:x val="-8.0480690206594735E-2"/>
                  <c:y val="-2.8532036240352065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3"/>
              <c:layout>
                <c:manualLayout>
                  <c:x val="-0.12765902584494337"/>
                  <c:y val="-2.8532036240352065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4"/>
              <c:layout>
                <c:manualLayout>
                  <c:x val="-0.12776752072055417"/>
                  <c:y val="-5.000664912231602E-3"/>
                </c:manualLayout>
              </c:layout>
              <c:tx>
                <c:rich>
                  <a:bodyPr/>
                  <a:lstStyle/>
                  <a:p>
                    <a:r>
                      <a:rPr lang="ru-RU" sz="1000" dirty="0" smtClean="0"/>
                      <a:t>Управление</a:t>
                    </a:r>
                  </a:p>
                  <a:p>
                    <a:r>
                      <a:rPr lang="ru-RU" sz="1000" dirty="0" smtClean="0"/>
                      <a:t> персоналом</a:t>
                    </a:r>
                    <a:endParaRPr lang="ru-RU" sz="1000" dirty="0"/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Лист1!$A$2:$A$25</c:f>
              <c:numCache>
                <c:formatCode>#,##0.00_);\(#,##0.00\)</c:formatCode>
                <c:ptCount val="24"/>
                <c:pt idx="0">
                  <c:v>10000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17700</c:v>
                </c:pt>
                <c:pt idx="7">
                  <c:v>18200</c:v>
                </c:pt>
                <c:pt idx="8">
                  <c:v>18700</c:v>
                </c:pt>
                <c:pt idx="9">
                  <c:v>18900</c:v>
                </c:pt>
                <c:pt idx="10">
                  <c:v>19100</c:v>
                </c:pt>
                <c:pt idx="11">
                  <c:v>19600</c:v>
                </c:pt>
                <c:pt idx="12">
                  <c:v>20000</c:v>
                </c:pt>
                <c:pt idx="13">
                  <c:v>20100</c:v>
                </c:pt>
                <c:pt idx="14">
                  <c:v>20500</c:v>
                </c:pt>
                <c:pt idx="15">
                  <c:v>22800</c:v>
                </c:pt>
                <c:pt idx="16">
                  <c:v>22900</c:v>
                </c:pt>
                <c:pt idx="17">
                  <c:v>23600</c:v>
                </c:pt>
                <c:pt idx="18">
                  <c:v>24100</c:v>
                </c:pt>
                <c:pt idx="19">
                  <c:v>25000</c:v>
                </c:pt>
                <c:pt idx="20">
                  <c:v>25500</c:v>
                </c:pt>
                <c:pt idx="21">
                  <c:v>28100</c:v>
                </c:pt>
                <c:pt idx="22">
                  <c:v>28300</c:v>
                </c:pt>
                <c:pt idx="23">
                  <c:v>36400</c:v>
                </c:pt>
              </c:numCache>
            </c:numRef>
          </c:cat>
          <c:val>
            <c:numRef>
              <c:f>Лист1!$N$2:$N$25</c:f>
              <c:numCache>
                <c:formatCode>General</c:formatCode>
                <c:ptCount val="24"/>
                <c:pt idx="2">
                  <c:v>54</c:v>
                </c:pt>
              </c:numCache>
            </c:numRef>
          </c:val>
          <c:smooth val="0"/>
        </c:ser>
        <c:ser>
          <c:idx val="12"/>
          <c:order val="10"/>
          <c:tx>
            <c:strRef>
              <c:f>Лист1!#ССЫЛКА!</c:f>
              <c:strCache>
                <c:ptCount val="1"/>
                <c:pt idx="0">
                  <c:v>#REF!</c:v>
                </c:pt>
              </c:strCache>
            </c:strRef>
          </c:tx>
          <c:spPr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circle"/>
            <c:size val="25"/>
            <c:spPr>
              <a:gradFill rotWithShape="1">
                <a:gsLst>
                  <a:gs pos="0">
                    <a:schemeClr val="dk1">
                      <a:tint val="50000"/>
                      <a:satMod val="300000"/>
                    </a:schemeClr>
                  </a:gs>
                  <a:gs pos="35000">
                    <a:schemeClr val="dk1">
                      <a:tint val="37000"/>
                      <a:satMod val="300000"/>
                    </a:schemeClr>
                  </a:gs>
                  <a:gs pos="100000">
                    <a:schemeClr val="dk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marker>
          <c:dLbls>
            <c:dLbl>
              <c:idx val="2"/>
              <c:layout>
                <c:manualLayout>
                  <c:x val="-8.3255886420615342E-3"/>
                  <c:y val="2.8532036240352065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3"/>
              <c:layout>
                <c:manualLayout>
                  <c:x val="-0.11666666666666715"/>
                  <c:y val="3.4783843588872931E-2"/>
                </c:manualLayout>
              </c:layout>
              <c:tx>
                <c:rich>
                  <a:bodyPr/>
                  <a:lstStyle/>
                  <a:p>
                    <a:pPr>
                      <a:defRPr sz="1000"/>
                    </a:pPr>
                    <a:r>
                      <a:rPr lang="ru-RU" sz="1000" smtClean="0"/>
                      <a:t>Социальная</a:t>
                    </a:r>
                  </a:p>
                  <a:p>
                    <a:pPr>
                      <a:defRPr sz="1000"/>
                    </a:pPr>
                    <a:r>
                      <a:rPr lang="ru-RU" sz="1000" smtClean="0"/>
                      <a:t> </a:t>
                    </a:r>
                    <a:r>
                      <a:rPr lang="ru-RU" sz="1000"/>
                      <a:t>работа
</a:t>
                    </a:r>
                  </a:p>
                </c:rich>
              </c:tx>
              <c:spPr/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/>
              <a:lstStyle/>
              <a:p>
                <a:pPr>
                  <a:defRPr sz="900"/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Лист1!$A$2:$A$25</c:f>
              <c:numCache>
                <c:formatCode>#,##0.00_);\(#,##0.00\)</c:formatCode>
                <c:ptCount val="24"/>
                <c:pt idx="0">
                  <c:v>10000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17700</c:v>
                </c:pt>
                <c:pt idx="7">
                  <c:v>18200</c:v>
                </c:pt>
                <c:pt idx="8">
                  <c:v>18700</c:v>
                </c:pt>
                <c:pt idx="9">
                  <c:v>18900</c:v>
                </c:pt>
                <c:pt idx="10">
                  <c:v>19100</c:v>
                </c:pt>
                <c:pt idx="11">
                  <c:v>19600</c:v>
                </c:pt>
                <c:pt idx="12">
                  <c:v>20000</c:v>
                </c:pt>
                <c:pt idx="13">
                  <c:v>20100</c:v>
                </c:pt>
                <c:pt idx="14">
                  <c:v>20500</c:v>
                </c:pt>
                <c:pt idx="15">
                  <c:v>22800</c:v>
                </c:pt>
                <c:pt idx="16">
                  <c:v>22900</c:v>
                </c:pt>
                <c:pt idx="17">
                  <c:v>23600</c:v>
                </c:pt>
                <c:pt idx="18">
                  <c:v>24100</c:v>
                </c:pt>
                <c:pt idx="19">
                  <c:v>25000</c:v>
                </c:pt>
                <c:pt idx="20">
                  <c:v>25500</c:v>
                </c:pt>
                <c:pt idx="21">
                  <c:v>28100</c:v>
                </c:pt>
                <c:pt idx="22">
                  <c:v>28300</c:v>
                </c:pt>
                <c:pt idx="23">
                  <c:v>36400</c:v>
                </c:pt>
              </c:numCache>
            </c:numRef>
          </c:cat>
          <c:val>
            <c:numRef>
              <c:f>Лист1!#ССЫЛКА!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smooth val="0"/>
        </c:ser>
        <c:ser>
          <c:idx val="13"/>
          <c:order val="11"/>
          <c:tx>
            <c:strRef>
              <c:f>Лист1!$O$1</c:f>
              <c:strCache>
                <c:ptCount val="1"/>
                <c:pt idx="0">
                  <c:v>Строительство 
</c:v>
                </c:pt>
              </c:strCache>
            </c:strRef>
          </c:tx>
          <c:spPr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circle"/>
            <c:size val="25"/>
            <c:spPr>
              <a:gradFill rotWithShape="1">
                <a:gsLst>
                  <a:gs pos="0">
                    <a:schemeClr val="dk1">
                      <a:tint val="50000"/>
                      <a:satMod val="300000"/>
                    </a:schemeClr>
                  </a:gs>
                  <a:gs pos="35000">
                    <a:schemeClr val="dk1">
                      <a:tint val="37000"/>
                      <a:satMod val="300000"/>
                    </a:schemeClr>
                  </a:gs>
                  <a:gs pos="100000">
                    <a:schemeClr val="dk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marker>
          <c:dLbls>
            <c:dLbl>
              <c:idx val="15"/>
              <c:layout>
                <c:manualLayout>
                  <c:x val="-6.7992307243502539E-2"/>
                  <c:y val="-4.1700668351283825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Строительство </a:t>
                    </a:r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18"/>
              <c:layout>
                <c:manualLayout>
                  <c:x val="-0.11934250575743988"/>
                  <c:y val="-4.1070245394274348E-2"/>
                </c:manualLayout>
              </c:layout>
              <c:tx>
                <c:rich>
                  <a:bodyPr/>
                  <a:lstStyle/>
                  <a:p>
                    <a:r>
                      <a:rPr lang="ru-RU" sz="1000" dirty="0" smtClean="0"/>
                      <a:t>Строительство </a:t>
                    </a:r>
                    <a:endParaRPr lang="ru-RU" sz="1000" dirty="0"/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Лист1!$A$2:$A$25</c:f>
              <c:numCache>
                <c:formatCode>#,##0.00_);\(#,##0.00\)</c:formatCode>
                <c:ptCount val="24"/>
                <c:pt idx="0">
                  <c:v>10000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17700</c:v>
                </c:pt>
                <c:pt idx="7">
                  <c:v>18200</c:v>
                </c:pt>
                <c:pt idx="8">
                  <c:v>18700</c:v>
                </c:pt>
                <c:pt idx="9">
                  <c:v>18900</c:v>
                </c:pt>
                <c:pt idx="10">
                  <c:v>19100</c:v>
                </c:pt>
                <c:pt idx="11">
                  <c:v>19600</c:v>
                </c:pt>
                <c:pt idx="12">
                  <c:v>20000</c:v>
                </c:pt>
                <c:pt idx="13">
                  <c:v>20100</c:v>
                </c:pt>
                <c:pt idx="14">
                  <c:v>20500</c:v>
                </c:pt>
                <c:pt idx="15">
                  <c:v>22800</c:v>
                </c:pt>
                <c:pt idx="16">
                  <c:v>22900</c:v>
                </c:pt>
                <c:pt idx="17">
                  <c:v>23600</c:v>
                </c:pt>
                <c:pt idx="18">
                  <c:v>24100</c:v>
                </c:pt>
                <c:pt idx="19">
                  <c:v>25000</c:v>
                </c:pt>
                <c:pt idx="20">
                  <c:v>25500</c:v>
                </c:pt>
                <c:pt idx="21">
                  <c:v>28100</c:v>
                </c:pt>
                <c:pt idx="22">
                  <c:v>28300</c:v>
                </c:pt>
                <c:pt idx="23">
                  <c:v>36400</c:v>
                </c:pt>
              </c:numCache>
            </c:numRef>
          </c:cat>
          <c:val>
            <c:numRef>
              <c:f>Лист1!$O$2:$O$25</c:f>
              <c:numCache>
                <c:formatCode>General</c:formatCode>
                <c:ptCount val="24"/>
                <c:pt idx="15">
                  <c:v>60</c:v>
                </c:pt>
              </c:numCache>
            </c:numRef>
          </c:val>
          <c:smooth val="0"/>
        </c:ser>
        <c:ser>
          <c:idx val="14"/>
          <c:order val="12"/>
          <c:tx>
            <c:strRef>
              <c:f>Лист1!$P$1</c:f>
              <c:strCache>
                <c:ptCount val="1"/>
                <c:pt idx="0">
                  <c:v>Архитектура
</c:v>
                </c:pt>
              </c:strCache>
            </c:strRef>
          </c:tx>
          <c:marker>
            <c:symbol val="circle"/>
            <c:size val="25"/>
            <c:spPr>
              <a:solidFill>
                <a:prstClr val="white">
                  <a:lumMod val="75000"/>
                </a:prstClr>
              </a:solidFill>
              <a:ln>
                <a:solidFill>
                  <a:prstClr val="black">
                    <a:shade val="95000"/>
                    <a:satMod val="105000"/>
                  </a:prstClr>
                </a:solidFill>
              </a:ln>
            </c:spPr>
          </c:marker>
          <c:dLbls>
            <c:dLbl>
              <c:idx val="23"/>
              <c:layout>
                <c:manualLayout>
                  <c:x val="-1.1100784856082154E-2"/>
                  <c:y val="-1.5363404129420357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25"/>
              <c:layout>
                <c:manualLayout>
                  <c:x val="-3.4715956482301052E-2"/>
                  <c:y val="-5.0237379265448343E-2"/>
                </c:manualLayout>
              </c:layout>
              <c:tx>
                <c:rich>
                  <a:bodyPr/>
                  <a:lstStyle/>
                  <a:p>
                    <a:pPr>
                      <a:defRPr sz="1200" b="1" i="0"/>
                    </a:pPr>
                    <a:r>
                      <a:rPr lang="ru-RU" sz="1200" b="1" i="0" smtClean="0"/>
                      <a:t>Архитектура</a:t>
                    </a:r>
                    <a:endParaRPr lang="en-US" sz="1200" b="1" i="0" dirty="0"/>
                  </a:p>
                </c:rich>
              </c:tx>
              <c:spPr/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26"/>
              <c:layout>
                <c:manualLayout>
                  <c:x val="-5.2777777777777812E-2"/>
                  <c:y val="-5.3150150586682661E-2"/>
                </c:manualLayout>
              </c:layout>
              <c:tx>
                <c:rich>
                  <a:bodyPr/>
                  <a:lstStyle/>
                  <a:p>
                    <a:r>
                      <a:rPr lang="ru-RU" sz="1300" b="1" i="0" dirty="0" smtClean="0"/>
                      <a:t>Архитектура *** </a:t>
                    </a:r>
                    <a:endParaRPr lang="ru-RU" sz="1300" b="1" i="0" dirty="0"/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/>
              <a:lstStyle/>
              <a:p>
                <a:pPr>
                  <a:defRPr sz="1300" b="1" i="0"/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Лист1!$A$2:$A$25</c:f>
              <c:numCache>
                <c:formatCode>#,##0.00_);\(#,##0.00\)</c:formatCode>
                <c:ptCount val="24"/>
                <c:pt idx="0">
                  <c:v>10000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17700</c:v>
                </c:pt>
                <c:pt idx="7">
                  <c:v>18200</c:v>
                </c:pt>
                <c:pt idx="8">
                  <c:v>18700</c:v>
                </c:pt>
                <c:pt idx="9">
                  <c:v>18900</c:v>
                </c:pt>
                <c:pt idx="10">
                  <c:v>19100</c:v>
                </c:pt>
                <c:pt idx="11">
                  <c:v>19600</c:v>
                </c:pt>
                <c:pt idx="12">
                  <c:v>20000</c:v>
                </c:pt>
                <c:pt idx="13">
                  <c:v>20100</c:v>
                </c:pt>
                <c:pt idx="14">
                  <c:v>20500</c:v>
                </c:pt>
                <c:pt idx="15">
                  <c:v>22800</c:v>
                </c:pt>
                <c:pt idx="16">
                  <c:v>22900</c:v>
                </c:pt>
                <c:pt idx="17">
                  <c:v>23600</c:v>
                </c:pt>
                <c:pt idx="18">
                  <c:v>24100</c:v>
                </c:pt>
                <c:pt idx="19">
                  <c:v>25000</c:v>
                </c:pt>
                <c:pt idx="20">
                  <c:v>25500</c:v>
                </c:pt>
                <c:pt idx="21">
                  <c:v>28100</c:v>
                </c:pt>
                <c:pt idx="22">
                  <c:v>28300</c:v>
                </c:pt>
                <c:pt idx="23">
                  <c:v>36400</c:v>
                </c:pt>
              </c:numCache>
            </c:numRef>
          </c:cat>
          <c:val>
            <c:numRef>
              <c:f>Лист1!$P$2:$P$25</c:f>
              <c:numCache>
                <c:formatCode>General</c:formatCode>
                <c:ptCount val="24"/>
                <c:pt idx="23">
                  <c:v>75</c:v>
                </c:pt>
              </c:numCache>
            </c:numRef>
          </c:val>
          <c:smooth val="0"/>
        </c:ser>
        <c:ser>
          <c:idx val="15"/>
          <c:order val="13"/>
          <c:tx>
            <c:strRef>
              <c:f>Лист1!$Q$1</c:f>
              <c:strCache>
                <c:ptCount val="1"/>
                <c:pt idx="0">
                  <c:v>Агроинженерия  
</c:v>
                </c:pt>
              </c:strCache>
            </c:strRef>
          </c:tx>
          <c:spPr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circle"/>
            <c:size val="25"/>
            <c:spPr>
              <a:gradFill rotWithShape="1">
                <a:gsLst>
                  <a:gs pos="0">
                    <a:schemeClr val="dk1">
                      <a:tint val="50000"/>
                      <a:satMod val="300000"/>
                    </a:schemeClr>
                  </a:gs>
                  <a:gs pos="35000">
                    <a:schemeClr val="dk1">
                      <a:tint val="37000"/>
                      <a:satMod val="300000"/>
                    </a:schemeClr>
                  </a:gs>
                  <a:gs pos="100000">
                    <a:schemeClr val="dk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marker>
          <c:dLbls>
            <c:dLbl>
              <c:idx val="12"/>
              <c:layout>
                <c:manualLayout>
                  <c:x val="-2.775196214020512E-2"/>
                  <c:y val="-2.8532036240352065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15"/>
              <c:layout>
                <c:manualLayout>
                  <c:x val="-1.2488492222785761E-2"/>
                  <c:y val="4.2327746070851976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16"/>
              <c:layout>
                <c:manualLayout>
                  <c:x val="-5.9722222222222711E-2"/>
                  <c:y val="-4.7599720399558114E-2"/>
                </c:manualLayout>
              </c:layout>
              <c:tx>
                <c:rich>
                  <a:bodyPr/>
                  <a:lstStyle/>
                  <a:p>
                    <a:r>
                      <a:rPr lang="ru-RU" sz="1000" dirty="0" err="1"/>
                      <a:t>Агроинженерия</a:t>
                    </a:r>
                    <a:r>
                      <a:rPr lang="ru-RU" sz="1000" dirty="0"/>
                      <a:t>  </a:t>
                    </a:r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Лист1!$A$2:$A$25</c:f>
              <c:numCache>
                <c:formatCode>#,##0.00_);\(#,##0.00\)</c:formatCode>
                <c:ptCount val="24"/>
                <c:pt idx="0">
                  <c:v>10000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17700</c:v>
                </c:pt>
                <c:pt idx="7">
                  <c:v>18200</c:v>
                </c:pt>
                <c:pt idx="8">
                  <c:v>18700</c:v>
                </c:pt>
                <c:pt idx="9">
                  <c:v>18900</c:v>
                </c:pt>
                <c:pt idx="10">
                  <c:v>19100</c:v>
                </c:pt>
                <c:pt idx="11">
                  <c:v>19600</c:v>
                </c:pt>
                <c:pt idx="12">
                  <c:v>20000</c:v>
                </c:pt>
                <c:pt idx="13">
                  <c:v>20100</c:v>
                </c:pt>
                <c:pt idx="14">
                  <c:v>20500</c:v>
                </c:pt>
                <c:pt idx="15">
                  <c:v>22800</c:v>
                </c:pt>
                <c:pt idx="16">
                  <c:v>22900</c:v>
                </c:pt>
                <c:pt idx="17">
                  <c:v>23600</c:v>
                </c:pt>
                <c:pt idx="18">
                  <c:v>24100</c:v>
                </c:pt>
                <c:pt idx="19">
                  <c:v>25000</c:v>
                </c:pt>
                <c:pt idx="20">
                  <c:v>25500</c:v>
                </c:pt>
                <c:pt idx="21">
                  <c:v>28100</c:v>
                </c:pt>
                <c:pt idx="22">
                  <c:v>28300</c:v>
                </c:pt>
                <c:pt idx="23">
                  <c:v>36400</c:v>
                </c:pt>
              </c:numCache>
            </c:numRef>
          </c:cat>
          <c:val>
            <c:numRef>
              <c:f>Лист1!$Q$2:$Q$25</c:f>
              <c:numCache>
                <c:formatCode>General</c:formatCode>
                <c:ptCount val="24"/>
                <c:pt idx="12">
                  <c:v>41</c:v>
                </c:pt>
              </c:numCache>
            </c:numRef>
          </c:val>
          <c:smooth val="0"/>
        </c:ser>
        <c:ser>
          <c:idx val="16"/>
          <c:order val="14"/>
          <c:tx>
            <c:strRef>
              <c:f>Лист1!#ССЫЛКА!</c:f>
              <c:strCache>
                <c:ptCount val="1"/>
                <c:pt idx="0">
                  <c:v>#REF!</c:v>
                </c:pt>
              </c:strCache>
            </c:strRef>
          </c:tx>
          <c:spPr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circle"/>
            <c:size val="25"/>
            <c:spPr>
              <a:gradFill rotWithShape="1">
                <a:gsLst>
                  <a:gs pos="0">
                    <a:schemeClr val="dk1">
                      <a:tint val="50000"/>
                      <a:satMod val="300000"/>
                    </a:schemeClr>
                  </a:gs>
                  <a:gs pos="35000">
                    <a:schemeClr val="dk1">
                      <a:tint val="37000"/>
                      <a:satMod val="300000"/>
                    </a:schemeClr>
                  </a:gs>
                  <a:gs pos="100000">
                    <a:schemeClr val="dk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marker>
          <c:dLbls>
            <c:dLbl>
              <c:idx val="10"/>
              <c:layout>
                <c:manualLayout>
                  <c:x val="-5.8333333333333744E-2"/>
                  <c:y val="-4.7029220963206934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Лист1!$A$2:$A$25</c:f>
              <c:numCache>
                <c:formatCode>#,##0.00_);\(#,##0.00\)</c:formatCode>
                <c:ptCount val="24"/>
                <c:pt idx="0">
                  <c:v>10000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17700</c:v>
                </c:pt>
                <c:pt idx="7">
                  <c:v>18200</c:v>
                </c:pt>
                <c:pt idx="8">
                  <c:v>18700</c:v>
                </c:pt>
                <c:pt idx="9">
                  <c:v>18900</c:v>
                </c:pt>
                <c:pt idx="10">
                  <c:v>19100</c:v>
                </c:pt>
                <c:pt idx="11">
                  <c:v>19600</c:v>
                </c:pt>
                <c:pt idx="12">
                  <c:v>20000</c:v>
                </c:pt>
                <c:pt idx="13">
                  <c:v>20100</c:v>
                </c:pt>
                <c:pt idx="14">
                  <c:v>20500</c:v>
                </c:pt>
                <c:pt idx="15">
                  <c:v>22800</c:v>
                </c:pt>
                <c:pt idx="16">
                  <c:v>22900</c:v>
                </c:pt>
                <c:pt idx="17">
                  <c:v>23600</c:v>
                </c:pt>
                <c:pt idx="18">
                  <c:v>24100</c:v>
                </c:pt>
                <c:pt idx="19">
                  <c:v>25000</c:v>
                </c:pt>
                <c:pt idx="20">
                  <c:v>25500</c:v>
                </c:pt>
                <c:pt idx="21">
                  <c:v>28100</c:v>
                </c:pt>
                <c:pt idx="22">
                  <c:v>28300</c:v>
                </c:pt>
                <c:pt idx="23">
                  <c:v>36400</c:v>
                </c:pt>
              </c:numCache>
            </c:numRef>
          </c:cat>
          <c:val>
            <c:numRef>
              <c:f>Лист1!#ССЫЛКА!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smooth val="0"/>
        </c:ser>
        <c:ser>
          <c:idx val="17"/>
          <c:order val="15"/>
          <c:tx>
            <c:strRef>
              <c:f>Лист1!$R$1</c:f>
              <c:strCache>
                <c:ptCount val="1"/>
                <c:pt idx="0">
                  <c:v>Стоматология 
 </c:v>
                </c:pt>
              </c:strCache>
            </c:strRef>
          </c:tx>
          <c:spPr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circle"/>
            <c:size val="25"/>
            <c:spPr>
              <a:gradFill rotWithShape="1">
                <a:gsLst>
                  <a:gs pos="0">
                    <a:schemeClr val="dk1">
                      <a:tint val="50000"/>
                      <a:satMod val="300000"/>
                    </a:schemeClr>
                  </a:gs>
                  <a:gs pos="35000">
                    <a:schemeClr val="dk1">
                      <a:tint val="37000"/>
                      <a:satMod val="300000"/>
                    </a:schemeClr>
                  </a:gs>
                  <a:gs pos="100000">
                    <a:schemeClr val="dk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marker>
          <c:dLbls>
            <c:dLbl>
              <c:idx val="0"/>
              <c:layout>
                <c:manualLayout>
                  <c:x val="-4.8611111111111133E-2"/>
                  <c:y val="-2.7290148146335826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Лист1!$A$2:$A$25</c:f>
              <c:numCache>
                <c:formatCode>#,##0.00_);\(#,##0.00\)</c:formatCode>
                <c:ptCount val="24"/>
                <c:pt idx="0">
                  <c:v>10000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17700</c:v>
                </c:pt>
                <c:pt idx="7">
                  <c:v>18200</c:v>
                </c:pt>
                <c:pt idx="8">
                  <c:v>18700</c:v>
                </c:pt>
                <c:pt idx="9">
                  <c:v>18900</c:v>
                </c:pt>
                <c:pt idx="10">
                  <c:v>19100</c:v>
                </c:pt>
                <c:pt idx="11">
                  <c:v>19600</c:v>
                </c:pt>
                <c:pt idx="12">
                  <c:v>20000</c:v>
                </c:pt>
                <c:pt idx="13">
                  <c:v>20100</c:v>
                </c:pt>
                <c:pt idx="14">
                  <c:v>20500</c:v>
                </c:pt>
                <c:pt idx="15">
                  <c:v>22800</c:v>
                </c:pt>
                <c:pt idx="16">
                  <c:v>22900</c:v>
                </c:pt>
                <c:pt idx="17">
                  <c:v>23600</c:v>
                </c:pt>
                <c:pt idx="18">
                  <c:v>24100</c:v>
                </c:pt>
                <c:pt idx="19">
                  <c:v>25000</c:v>
                </c:pt>
                <c:pt idx="20">
                  <c:v>25500</c:v>
                </c:pt>
                <c:pt idx="21">
                  <c:v>28100</c:v>
                </c:pt>
                <c:pt idx="22">
                  <c:v>28300</c:v>
                </c:pt>
                <c:pt idx="23">
                  <c:v>36400</c:v>
                </c:pt>
              </c:numCache>
            </c:numRef>
          </c:cat>
          <c:val>
            <c:numRef>
              <c:f>Лист1!$R$2:$R$25</c:f>
              <c:numCache>
                <c:formatCode>General</c:formatCode>
                <c:ptCount val="24"/>
                <c:pt idx="0">
                  <c:v>74</c:v>
                </c:pt>
              </c:numCache>
            </c:numRef>
          </c:val>
          <c:smooth val="0"/>
        </c:ser>
        <c:ser>
          <c:idx val="18"/>
          <c:order val="16"/>
          <c:tx>
            <c:strRef>
              <c:f>Лист1!$S$1</c:f>
              <c:strCache>
                <c:ptCount val="1"/>
                <c:pt idx="0">
                  <c:v> Электроснабжение </c:v>
                </c:pt>
              </c:strCache>
            </c:strRef>
          </c:tx>
          <c:marker>
            <c:symbol val="circle"/>
            <c:size val="24"/>
            <c:spPr>
              <a:solidFill>
                <a:prstClr val="white">
                  <a:lumMod val="75000"/>
                </a:prstClr>
              </a:solidFill>
              <a:ln>
                <a:solidFill>
                  <a:prstClr val="black">
                    <a:shade val="95000"/>
                    <a:satMod val="105000"/>
                  </a:prstClr>
                </a:solidFill>
              </a:ln>
            </c:spPr>
          </c:marker>
          <c:dLbls>
            <c:dLbl>
              <c:idx val="19"/>
              <c:layout>
                <c:manualLayout>
                  <c:x val="-9.8519465597728229E-2"/>
                  <c:y val="-5.2674528443727005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22"/>
              <c:layout>
                <c:manualLayout>
                  <c:x val="-4.5833333333333878E-2"/>
                  <c:y val="-5.0773930633055943E-2"/>
                </c:manualLayout>
              </c:layout>
              <c:tx>
                <c:rich>
                  <a:bodyPr/>
                  <a:lstStyle/>
                  <a:p>
                    <a:r>
                      <a:rPr lang="ru-RU" sz="1200" smtClean="0"/>
                      <a:t>Электроснабжение</a:t>
                    </a:r>
                    <a:endParaRPr lang="en-US" sz="1200" dirty="0"/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Лист1!$A$2:$A$25</c:f>
              <c:numCache>
                <c:formatCode>#,##0.00_);\(#,##0.00\)</c:formatCode>
                <c:ptCount val="24"/>
                <c:pt idx="0">
                  <c:v>10000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17700</c:v>
                </c:pt>
                <c:pt idx="7">
                  <c:v>18200</c:v>
                </c:pt>
                <c:pt idx="8">
                  <c:v>18700</c:v>
                </c:pt>
                <c:pt idx="9">
                  <c:v>18900</c:v>
                </c:pt>
                <c:pt idx="10">
                  <c:v>19100</c:v>
                </c:pt>
                <c:pt idx="11">
                  <c:v>19600</c:v>
                </c:pt>
                <c:pt idx="12">
                  <c:v>20000</c:v>
                </c:pt>
                <c:pt idx="13">
                  <c:v>20100</c:v>
                </c:pt>
                <c:pt idx="14">
                  <c:v>20500</c:v>
                </c:pt>
                <c:pt idx="15">
                  <c:v>22800</c:v>
                </c:pt>
                <c:pt idx="16">
                  <c:v>22900</c:v>
                </c:pt>
                <c:pt idx="17">
                  <c:v>23600</c:v>
                </c:pt>
                <c:pt idx="18">
                  <c:v>24100</c:v>
                </c:pt>
                <c:pt idx="19">
                  <c:v>25000</c:v>
                </c:pt>
                <c:pt idx="20">
                  <c:v>25500</c:v>
                </c:pt>
                <c:pt idx="21">
                  <c:v>28100</c:v>
                </c:pt>
                <c:pt idx="22">
                  <c:v>28300</c:v>
                </c:pt>
                <c:pt idx="23">
                  <c:v>36400</c:v>
                </c:pt>
              </c:numCache>
            </c:numRef>
          </c:cat>
          <c:val>
            <c:numRef>
              <c:f>Лист1!$S$2:$S$25</c:f>
              <c:numCache>
                <c:formatCode>General</c:formatCode>
                <c:ptCount val="24"/>
                <c:pt idx="19">
                  <c:v>33</c:v>
                </c:pt>
              </c:numCache>
            </c:numRef>
          </c:val>
          <c:smooth val="0"/>
        </c:ser>
        <c:ser>
          <c:idx val="19"/>
          <c:order val="17"/>
          <c:tx>
            <c:strRef>
              <c:f>Лист1!$T$1</c:f>
              <c:strCache>
                <c:ptCount val="1"/>
                <c:pt idx="0">
                  <c:v>Химическая технология
 </c:v>
                </c:pt>
              </c:strCache>
            </c:strRef>
          </c:tx>
          <c:spPr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circle"/>
            <c:size val="25"/>
            <c:spPr>
              <a:gradFill rotWithShape="1">
                <a:gsLst>
                  <a:gs pos="0">
                    <a:schemeClr val="dk1">
                      <a:tint val="50000"/>
                      <a:satMod val="300000"/>
                    </a:schemeClr>
                  </a:gs>
                  <a:gs pos="35000">
                    <a:schemeClr val="dk1">
                      <a:tint val="37000"/>
                      <a:satMod val="300000"/>
                    </a:schemeClr>
                  </a:gs>
                  <a:gs pos="100000">
                    <a:schemeClr val="dk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marker>
          <c:dLbls>
            <c:dLbl>
              <c:idx val="3"/>
              <c:layout>
                <c:manualLayout>
                  <c:x val="-9.5744269383707684E-2"/>
                  <c:y val="5.9258844499192775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4"/>
              <c:layout>
                <c:manualLayout>
                  <c:x val="0"/>
                  <c:y val="1.9752948166397589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5"/>
              <c:layout>
                <c:manualLayout>
                  <c:x val="-5.5555664916885579E-2"/>
                  <c:y val="5.8576898600170076E-2"/>
                </c:manualLayout>
              </c:layout>
              <c:tx>
                <c:rich>
                  <a:bodyPr/>
                  <a:lstStyle/>
                  <a:p>
                    <a:r>
                      <a:rPr lang="ru-RU" sz="1000" dirty="0" smtClean="0"/>
                      <a:t>Химическая</a:t>
                    </a:r>
                  </a:p>
                  <a:p>
                    <a:r>
                      <a:rPr lang="ru-RU" sz="1000" dirty="0" smtClean="0"/>
                      <a:t> технология </a:t>
                    </a:r>
                    <a:endParaRPr lang="ru-RU" sz="1000" dirty="0"/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Лист1!$A$2:$A$25</c:f>
              <c:numCache>
                <c:formatCode>#,##0.00_);\(#,##0.00\)</c:formatCode>
                <c:ptCount val="24"/>
                <c:pt idx="0">
                  <c:v>10000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17700</c:v>
                </c:pt>
                <c:pt idx="7">
                  <c:v>18200</c:v>
                </c:pt>
                <c:pt idx="8">
                  <c:v>18700</c:v>
                </c:pt>
                <c:pt idx="9">
                  <c:v>18900</c:v>
                </c:pt>
                <c:pt idx="10">
                  <c:v>19100</c:v>
                </c:pt>
                <c:pt idx="11">
                  <c:v>19600</c:v>
                </c:pt>
                <c:pt idx="12">
                  <c:v>20000</c:v>
                </c:pt>
                <c:pt idx="13">
                  <c:v>20100</c:v>
                </c:pt>
                <c:pt idx="14">
                  <c:v>20500</c:v>
                </c:pt>
                <c:pt idx="15">
                  <c:v>22800</c:v>
                </c:pt>
                <c:pt idx="16">
                  <c:v>22900</c:v>
                </c:pt>
                <c:pt idx="17">
                  <c:v>23600</c:v>
                </c:pt>
                <c:pt idx="18">
                  <c:v>24100</c:v>
                </c:pt>
                <c:pt idx="19">
                  <c:v>25000</c:v>
                </c:pt>
                <c:pt idx="20">
                  <c:v>25500</c:v>
                </c:pt>
                <c:pt idx="21">
                  <c:v>28100</c:v>
                </c:pt>
                <c:pt idx="22">
                  <c:v>28300</c:v>
                </c:pt>
                <c:pt idx="23">
                  <c:v>36400</c:v>
                </c:pt>
              </c:numCache>
            </c:numRef>
          </c:cat>
          <c:val>
            <c:numRef>
              <c:f>Лист1!$T$2:$T$25</c:f>
              <c:numCache>
                <c:formatCode>General</c:formatCode>
                <c:ptCount val="24"/>
                <c:pt idx="3">
                  <c:v>52</c:v>
                </c:pt>
              </c:numCache>
            </c:numRef>
          </c:val>
          <c:smooth val="0"/>
        </c:ser>
        <c:ser>
          <c:idx val="20"/>
          <c:order val="18"/>
          <c:tx>
            <c:strRef>
              <c:f>Лист1!$U$1</c:f>
              <c:strCache>
                <c:ptCount val="1"/>
                <c:pt idx="0">
                  <c:v>Технологические машины и оборудование
</c:v>
                </c:pt>
              </c:strCache>
            </c:strRef>
          </c:tx>
          <c:spPr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circle"/>
            <c:size val="15"/>
            <c:spPr>
              <a:gradFill rotWithShape="1">
                <a:gsLst>
                  <a:gs pos="0">
                    <a:schemeClr val="dk1">
                      <a:tint val="50000"/>
                      <a:satMod val="300000"/>
                    </a:schemeClr>
                  </a:gs>
                  <a:gs pos="35000">
                    <a:schemeClr val="dk1">
                      <a:tint val="37000"/>
                      <a:satMod val="300000"/>
                    </a:schemeClr>
                  </a:gs>
                  <a:gs pos="100000">
                    <a:schemeClr val="dk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marker>
          <c:dPt>
            <c:idx val="7"/>
            <c:marker>
              <c:symbol val="circle"/>
              <c:size val="17"/>
            </c:marker>
            <c:bubble3D val="0"/>
          </c:dPt>
          <c:dLbls>
            <c:dLbl>
              <c:idx val="5"/>
              <c:layout>
                <c:manualLayout>
                  <c:x val="-7.6317895885564022E-2"/>
                  <c:y val="-7.90117926655904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Технологические машины и </a:t>
                    </a:r>
                    <a:r>
                      <a:rPr lang="ru-RU" dirty="0" smtClean="0"/>
                      <a:t>оборудование</a:t>
                    </a:r>
                    <a:endParaRPr lang="ru-RU" dirty="0"/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6"/>
              <c:layout>
                <c:manualLayout>
                  <c:x val="-7.2155101564533197E-2"/>
                  <c:y val="-5.4869300462215526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Технологические машины и </a:t>
                    </a:r>
                    <a:r>
                      <a:rPr lang="ru-RU" dirty="0" smtClean="0"/>
                      <a:t>оборудование</a:t>
                    </a:r>
                    <a:endParaRPr lang="ru-RU" dirty="0"/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7"/>
              <c:layout>
                <c:manualLayout>
                  <c:x val="-5.5607720989202533E-3"/>
                  <c:y val="-2.0290321677538581E-2"/>
                </c:manualLayout>
              </c:layout>
              <c:tx>
                <c:rich>
                  <a:bodyPr/>
                  <a:lstStyle/>
                  <a:p>
                    <a:r>
                      <a:rPr lang="ru-RU" sz="1000" dirty="0"/>
                      <a:t>Технологические </a:t>
                    </a:r>
                    <a:endParaRPr lang="ru-RU" sz="1000" dirty="0" smtClean="0"/>
                  </a:p>
                  <a:p>
                    <a:r>
                      <a:rPr lang="ru-RU" sz="1000" dirty="0" smtClean="0"/>
                      <a:t>машины и</a:t>
                    </a:r>
                  </a:p>
                  <a:p>
                    <a:r>
                      <a:rPr lang="ru-RU" sz="1000" dirty="0" smtClean="0"/>
                      <a:t> оборудование</a:t>
                    </a:r>
                    <a:endParaRPr lang="ru-RU" sz="1000" dirty="0"/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Лист1!$A$2:$A$25</c:f>
              <c:numCache>
                <c:formatCode>#,##0.00_);\(#,##0.00\)</c:formatCode>
                <c:ptCount val="24"/>
                <c:pt idx="0">
                  <c:v>10000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17700</c:v>
                </c:pt>
                <c:pt idx="7">
                  <c:v>18200</c:v>
                </c:pt>
                <c:pt idx="8">
                  <c:v>18700</c:v>
                </c:pt>
                <c:pt idx="9">
                  <c:v>18900</c:v>
                </c:pt>
                <c:pt idx="10">
                  <c:v>19100</c:v>
                </c:pt>
                <c:pt idx="11">
                  <c:v>19600</c:v>
                </c:pt>
                <c:pt idx="12">
                  <c:v>20000</c:v>
                </c:pt>
                <c:pt idx="13">
                  <c:v>20100</c:v>
                </c:pt>
                <c:pt idx="14">
                  <c:v>20500</c:v>
                </c:pt>
                <c:pt idx="15">
                  <c:v>22800</c:v>
                </c:pt>
                <c:pt idx="16">
                  <c:v>22900</c:v>
                </c:pt>
                <c:pt idx="17">
                  <c:v>23600</c:v>
                </c:pt>
                <c:pt idx="18">
                  <c:v>24100</c:v>
                </c:pt>
                <c:pt idx="19">
                  <c:v>25000</c:v>
                </c:pt>
                <c:pt idx="20">
                  <c:v>25500</c:v>
                </c:pt>
                <c:pt idx="21">
                  <c:v>28100</c:v>
                </c:pt>
                <c:pt idx="22">
                  <c:v>28300</c:v>
                </c:pt>
                <c:pt idx="23">
                  <c:v>36400</c:v>
                </c:pt>
              </c:numCache>
            </c:numRef>
          </c:cat>
          <c:val>
            <c:numRef>
              <c:f>Лист1!$U$2:$U$25</c:f>
              <c:numCache>
                <c:formatCode>General</c:formatCode>
                <c:ptCount val="24"/>
                <c:pt idx="5">
                  <c:v>55</c:v>
                </c:pt>
              </c:numCache>
            </c:numRef>
          </c:val>
          <c:smooth val="0"/>
        </c:ser>
        <c:ser>
          <c:idx val="21"/>
          <c:order val="19"/>
          <c:tx>
            <c:strRef>
              <c:f>Лист1!$V$1</c:f>
              <c:strCache>
                <c:ptCount val="1"/>
                <c:pt idx="0">
                  <c:v>Авиастроение,   
Конструкторско- технологическое обеспечение машиностроительных производств  
</c:v>
                </c:pt>
              </c:strCache>
            </c:strRef>
          </c:tx>
          <c:cat>
            <c:numRef>
              <c:f>Лист1!$A$2:$A$25</c:f>
              <c:numCache>
                <c:formatCode>#,##0.00_);\(#,##0.00\)</c:formatCode>
                <c:ptCount val="24"/>
                <c:pt idx="0">
                  <c:v>10000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17700</c:v>
                </c:pt>
                <c:pt idx="7">
                  <c:v>18200</c:v>
                </c:pt>
                <c:pt idx="8">
                  <c:v>18700</c:v>
                </c:pt>
                <c:pt idx="9">
                  <c:v>18900</c:v>
                </c:pt>
                <c:pt idx="10">
                  <c:v>19100</c:v>
                </c:pt>
                <c:pt idx="11">
                  <c:v>19600</c:v>
                </c:pt>
                <c:pt idx="12">
                  <c:v>20000</c:v>
                </c:pt>
                <c:pt idx="13">
                  <c:v>20100</c:v>
                </c:pt>
                <c:pt idx="14">
                  <c:v>20500</c:v>
                </c:pt>
                <c:pt idx="15">
                  <c:v>22800</c:v>
                </c:pt>
                <c:pt idx="16">
                  <c:v>22900</c:v>
                </c:pt>
                <c:pt idx="17">
                  <c:v>23600</c:v>
                </c:pt>
                <c:pt idx="18">
                  <c:v>24100</c:v>
                </c:pt>
                <c:pt idx="19">
                  <c:v>25000</c:v>
                </c:pt>
                <c:pt idx="20">
                  <c:v>25500</c:v>
                </c:pt>
                <c:pt idx="21">
                  <c:v>28100</c:v>
                </c:pt>
                <c:pt idx="22">
                  <c:v>28300</c:v>
                </c:pt>
                <c:pt idx="23">
                  <c:v>36400</c:v>
                </c:pt>
              </c:numCache>
            </c:numRef>
          </c:cat>
          <c:val>
            <c:numRef>
              <c:f>Лист1!$V$2:$V$25</c:f>
              <c:numCache>
                <c:formatCode>General</c:formatCode>
                <c:ptCount val="24"/>
              </c:numCache>
            </c:numRef>
          </c:val>
          <c:smooth val="0"/>
        </c:ser>
        <c:ser>
          <c:idx val="22"/>
          <c:order val="20"/>
          <c:tx>
            <c:strRef>
              <c:f>Лист1!$W$1</c:f>
              <c:strCache>
                <c:ptCount val="1"/>
                <c:pt idx="0">
                  <c:v>Инфокоммуникационные технологии и системы связи 
</c:v>
                </c:pt>
              </c:strCache>
            </c:strRef>
          </c:tx>
          <c:spPr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circle"/>
            <c:size val="25"/>
            <c:spPr>
              <a:gradFill rotWithShape="1">
                <a:gsLst>
                  <a:gs pos="0">
                    <a:schemeClr val="dk1">
                      <a:tint val="50000"/>
                      <a:satMod val="300000"/>
                    </a:schemeClr>
                  </a:gs>
                  <a:gs pos="35000">
                    <a:schemeClr val="dk1">
                      <a:tint val="37000"/>
                      <a:satMod val="300000"/>
                    </a:schemeClr>
                  </a:gs>
                  <a:gs pos="100000">
                    <a:schemeClr val="dk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marker>
          <c:dLbls>
            <c:dLbl>
              <c:idx val="20"/>
              <c:layout>
                <c:manualLayout>
                  <c:x val="-0.14986059555710768"/>
                  <c:y val="-4.3895613186466814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22"/>
              <c:layout>
                <c:manualLayout>
                  <c:x val="-0.12361772830304618"/>
                  <c:y val="-7.8510725495123557E-2"/>
                </c:manualLayout>
              </c:layout>
              <c:tx>
                <c:rich>
                  <a:bodyPr/>
                  <a:lstStyle/>
                  <a:p>
                    <a:r>
                      <a:rPr lang="ru-RU" sz="900" b="1" dirty="0" err="1" smtClean="0"/>
                      <a:t>Инфокоммуникационные</a:t>
                    </a:r>
                    <a:endParaRPr lang="ru-RU" sz="900" b="1" dirty="0" smtClean="0"/>
                  </a:p>
                  <a:p>
                    <a:r>
                      <a:rPr lang="ru-RU" sz="900" b="1" dirty="0" smtClean="0"/>
                      <a:t> </a:t>
                    </a:r>
                    <a:r>
                      <a:rPr lang="ru-RU" sz="900" b="1" dirty="0"/>
                      <a:t>технологии и системы связи </a:t>
                    </a:r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23"/>
              <c:layout>
                <c:manualLayout>
                  <c:x val="-9.4457408714073252E-2"/>
                  <c:y val="-6.727861922226272E-2"/>
                </c:manualLayout>
              </c:layout>
              <c:tx>
                <c:rich>
                  <a:bodyPr/>
                  <a:lstStyle/>
                  <a:p>
                    <a:r>
                      <a:rPr lang="ru-RU" sz="900" b="1" dirty="0" err="1" smtClean="0"/>
                      <a:t>Инфокоммуникационные</a:t>
                    </a:r>
                    <a:endParaRPr lang="ru-RU" sz="900" b="1" dirty="0" smtClean="0"/>
                  </a:p>
                  <a:p>
                    <a:r>
                      <a:rPr lang="ru-RU" sz="900" b="1" dirty="0" smtClean="0"/>
                      <a:t> </a:t>
                    </a:r>
                    <a:r>
                      <a:rPr lang="ru-RU" sz="900" b="1" dirty="0"/>
                      <a:t>технологии и системы связи </a:t>
                    </a:r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/>
              <a:lstStyle/>
              <a:p>
                <a:pPr>
                  <a:defRPr sz="900" b="1"/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Лист1!$A$2:$A$25</c:f>
              <c:numCache>
                <c:formatCode>#,##0.00_);\(#,##0.00\)</c:formatCode>
                <c:ptCount val="24"/>
                <c:pt idx="0">
                  <c:v>10000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17700</c:v>
                </c:pt>
                <c:pt idx="7">
                  <c:v>18200</c:v>
                </c:pt>
                <c:pt idx="8">
                  <c:v>18700</c:v>
                </c:pt>
                <c:pt idx="9">
                  <c:v>18900</c:v>
                </c:pt>
                <c:pt idx="10">
                  <c:v>19100</c:v>
                </c:pt>
                <c:pt idx="11">
                  <c:v>19600</c:v>
                </c:pt>
                <c:pt idx="12">
                  <c:v>20000</c:v>
                </c:pt>
                <c:pt idx="13">
                  <c:v>20100</c:v>
                </c:pt>
                <c:pt idx="14">
                  <c:v>20500</c:v>
                </c:pt>
                <c:pt idx="15">
                  <c:v>22800</c:v>
                </c:pt>
                <c:pt idx="16">
                  <c:v>22900</c:v>
                </c:pt>
                <c:pt idx="17">
                  <c:v>23600</c:v>
                </c:pt>
                <c:pt idx="18">
                  <c:v>24100</c:v>
                </c:pt>
                <c:pt idx="19">
                  <c:v>25000</c:v>
                </c:pt>
                <c:pt idx="20">
                  <c:v>25500</c:v>
                </c:pt>
                <c:pt idx="21">
                  <c:v>28100</c:v>
                </c:pt>
                <c:pt idx="22">
                  <c:v>28300</c:v>
                </c:pt>
                <c:pt idx="23">
                  <c:v>36400</c:v>
                </c:pt>
              </c:numCache>
            </c:numRef>
          </c:cat>
          <c:val>
            <c:numRef>
              <c:f>Лист1!$W$2:$W$25</c:f>
              <c:numCache>
                <c:formatCode>General</c:formatCode>
                <c:ptCount val="24"/>
                <c:pt idx="20">
                  <c:v>62</c:v>
                </c:pt>
              </c:numCache>
            </c:numRef>
          </c:val>
          <c:smooth val="0"/>
        </c:ser>
        <c:ser>
          <c:idx val="23"/>
          <c:order val="21"/>
          <c:tx>
            <c:strRef>
              <c:f>Лист1!#ССЫЛКА!</c:f>
              <c:strCache>
                <c:ptCount val="1"/>
                <c:pt idx="0">
                  <c:v>#REF!</c:v>
                </c:pt>
              </c:strCache>
            </c:strRef>
          </c:tx>
          <c:spPr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circle"/>
            <c:size val="25"/>
            <c:spPr>
              <a:gradFill rotWithShape="1">
                <a:gsLst>
                  <a:gs pos="0">
                    <a:schemeClr val="dk1">
                      <a:tint val="50000"/>
                      <a:satMod val="300000"/>
                    </a:schemeClr>
                  </a:gs>
                  <a:gs pos="35000">
                    <a:schemeClr val="dk1">
                      <a:tint val="37000"/>
                      <a:satMod val="300000"/>
                    </a:schemeClr>
                  </a:gs>
                  <a:gs pos="100000">
                    <a:schemeClr val="dk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marker>
          <c:dLbls>
            <c:dLbl>
              <c:idx val="1"/>
              <c:layout>
                <c:manualLayout>
                  <c:x val="-6.9444444444444822E-3"/>
                  <c:y val="-3.0821740207046817E-2"/>
                </c:manualLayout>
              </c:layout>
              <c:tx>
                <c:rich>
                  <a:bodyPr/>
                  <a:lstStyle/>
                  <a:p>
                    <a:r>
                      <a:rPr lang="ru-RU" sz="1000" dirty="0" smtClean="0"/>
                      <a:t>Биология </a:t>
                    </a:r>
                    <a:r>
                      <a:rPr lang="ru-RU" sz="1000" dirty="0"/>
                      <a:t>( молекулярно-генетическая </a:t>
                    </a:r>
                    <a:r>
                      <a:rPr lang="ru-RU" sz="1000" dirty="0" err="1"/>
                      <a:t>профилизация</a:t>
                    </a:r>
                    <a:r>
                      <a:rPr lang="ru-RU" sz="1000" dirty="0" smtClean="0"/>
                      <a:t>) ** </a:t>
                    </a:r>
                    <a:endParaRPr lang="ru-RU" sz="1000" dirty="0"/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howLeaderLines val="0"/>
          </c:dLbls>
          <c:cat>
            <c:numRef>
              <c:f>Лист1!$A$2:$A$25</c:f>
              <c:numCache>
                <c:formatCode>#,##0.00_);\(#,##0.00\)</c:formatCode>
                <c:ptCount val="24"/>
                <c:pt idx="0">
                  <c:v>10000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17700</c:v>
                </c:pt>
                <c:pt idx="7">
                  <c:v>18200</c:v>
                </c:pt>
                <c:pt idx="8">
                  <c:v>18700</c:v>
                </c:pt>
                <c:pt idx="9">
                  <c:v>18900</c:v>
                </c:pt>
                <c:pt idx="10">
                  <c:v>19100</c:v>
                </c:pt>
                <c:pt idx="11">
                  <c:v>19600</c:v>
                </c:pt>
                <c:pt idx="12">
                  <c:v>20000</c:v>
                </c:pt>
                <c:pt idx="13">
                  <c:v>20100</c:v>
                </c:pt>
                <c:pt idx="14">
                  <c:v>20500</c:v>
                </c:pt>
                <c:pt idx="15">
                  <c:v>22800</c:v>
                </c:pt>
                <c:pt idx="16">
                  <c:v>22900</c:v>
                </c:pt>
                <c:pt idx="17">
                  <c:v>23600</c:v>
                </c:pt>
                <c:pt idx="18">
                  <c:v>24100</c:v>
                </c:pt>
                <c:pt idx="19">
                  <c:v>25000</c:v>
                </c:pt>
                <c:pt idx="20">
                  <c:v>25500</c:v>
                </c:pt>
                <c:pt idx="21">
                  <c:v>28100</c:v>
                </c:pt>
                <c:pt idx="22">
                  <c:v>28300</c:v>
                </c:pt>
                <c:pt idx="23">
                  <c:v>36400</c:v>
                </c:pt>
              </c:numCache>
            </c:numRef>
          </c:cat>
          <c:val>
            <c:numRef>
              <c:f>Лист1!#ССЫЛКА!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smooth val="0"/>
        </c:ser>
        <c:ser>
          <c:idx val="24"/>
          <c:order val="22"/>
          <c:tx>
            <c:strRef>
              <c:f>Лист1!$X$1</c:f>
              <c:strCache>
                <c:ptCount val="1"/>
                <c:pt idx="0">
                  <c:v>Экология и природопользование</c:v>
                </c:pt>
              </c:strCache>
            </c:strRef>
          </c:tx>
          <c:spPr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circle"/>
            <c:size val="24"/>
            <c:spPr>
              <a:gradFill rotWithShape="1">
                <a:gsLst>
                  <a:gs pos="0">
                    <a:schemeClr val="dk1">
                      <a:tint val="50000"/>
                      <a:satMod val="300000"/>
                    </a:schemeClr>
                  </a:gs>
                  <a:gs pos="35000">
                    <a:schemeClr val="dk1">
                      <a:tint val="37000"/>
                      <a:satMod val="300000"/>
                    </a:schemeClr>
                  </a:gs>
                  <a:gs pos="100000">
                    <a:schemeClr val="dk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marker>
          <c:dLbls>
            <c:dLbl>
              <c:idx val="2"/>
              <c:layout>
                <c:manualLayout>
                  <c:x val="-6.944553805774311E-3"/>
                  <c:y val="-3.6160868987341241E-3"/>
                </c:manualLayout>
              </c:layout>
              <c:tx>
                <c:rich>
                  <a:bodyPr/>
                  <a:lstStyle/>
                  <a:p>
                    <a:r>
                      <a:rPr lang="ru-RU" sz="900"/>
                      <a:t>Экология </a:t>
                    </a:r>
                    <a:r>
                      <a:rPr lang="ru-RU" sz="900" smtClean="0"/>
                      <a:t>и</a:t>
                    </a:r>
                  </a:p>
                  <a:p>
                    <a:r>
                      <a:rPr lang="ru-RU" sz="900" smtClean="0"/>
                      <a:t> </a:t>
                    </a:r>
                    <a:r>
                      <a:rPr lang="ru-RU" sz="900"/>
                      <a:t>природопользование</a:t>
                    </a:r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/>
              <a:lstStyle/>
              <a:p>
                <a:pPr>
                  <a:defRPr sz="900"/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Лист1!$A$2:$A$25</c:f>
              <c:numCache>
                <c:formatCode>#,##0.00_);\(#,##0.00\)</c:formatCode>
                <c:ptCount val="24"/>
                <c:pt idx="0">
                  <c:v>10000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17700</c:v>
                </c:pt>
                <c:pt idx="7">
                  <c:v>18200</c:v>
                </c:pt>
                <c:pt idx="8">
                  <c:v>18700</c:v>
                </c:pt>
                <c:pt idx="9">
                  <c:v>18900</c:v>
                </c:pt>
                <c:pt idx="10">
                  <c:v>19100</c:v>
                </c:pt>
                <c:pt idx="11">
                  <c:v>19600</c:v>
                </c:pt>
                <c:pt idx="12">
                  <c:v>20000</c:v>
                </c:pt>
                <c:pt idx="13">
                  <c:v>20100</c:v>
                </c:pt>
                <c:pt idx="14">
                  <c:v>20500</c:v>
                </c:pt>
                <c:pt idx="15">
                  <c:v>22800</c:v>
                </c:pt>
                <c:pt idx="16">
                  <c:v>22900</c:v>
                </c:pt>
                <c:pt idx="17">
                  <c:v>23600</c:v>
                </c:pt>
                <c:pt idx="18">
                  <c:v>24100</c:v>
                </c:pt>
                <c:pt idx="19">
                  <c:v>25000</c:v>
                </c:pt>
                <c:pt idx="20">
                  <c:v>25500</c:v>
                </c:pt>
                <c:pt idx="21">
                  <c:v>28100</c:v>
                </c:pt>
                <c:pt idx="22">
                  <c:v>28300</c:v>
                </c:pt>
                <c:pt idx="23">
                  <c:v>36400</c:v>
                </c:pt>
              </c:numCache>
            </c:numRef>
          </c:cat>
          <c:val>
            <c:numRef>
              <c:f>Лист1!$X$2:$X$25</c:f>
              <c:numCache>
                <c:formatCode>General</c:formatCode>
                <c:ptCount val="24"/>
                <c:pt idx="1">
                  <c:v>67</c:v>
                </c:pt>
              </c:numCache>
            </c:numRef>
          </c:val>
          <c:smooth val="0"/>
        </c:ser>
        <c:ser>
          <c:idx val="25"/>
          <c:order val="23"/>
          <c:tx>
            <c:strRef>
              <c:f>Лист1!$Y$1</c:f>
              <c:strCache>
                <c:ptCount val="1"/>
                <c:pt idx="0">
                  <c:v>Механика и математическое моделирование
</c:v>
                </c:pt>
              </c:strCache>
            </c:strRef>
          </c:tx>
          <c:spPr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circle"/>
            <c:size val="25"/>
            <c:spPr>
              <a:gradFill rotWithShape="1">
                <a:gsLst>
                  <a:gs pos="0">
                    <a:schemeClr val="dk1">
                      <a:tint val="50000"/>
                      <a:satMod val="300000"/>
                    </a:schemeClr>
                  </a:gs>
                  <a:gs pos="35000">
                    <a:schemeClr val="dk1">
                      <a:tint val="37000"/>
                      <a:satMod val="300000"/>
                    </a:schemeClr>
                  </a:gs>
                  <a:gs pos="100000">
                    <a:schemeClr val="dk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marker>
          <c:dLbls>
            <c:dLbl>
              <c:idx val="13"/>
              <c:layout>
                <c:manualLayout>
                  <c:x val="-4.1627943210307647E-2"/>
                  <c:y val="-3.292158027732929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16"/>
              <c:layout>
                <c:manualLayout>
                  <c:x val="-6.1111111111111276E-2"/>
                  <c:y val="-6.7515629126654514E-2"/>
                </c:manualLayout>
              </c:layout>
              <c:tx>
                <c:rich>
                  <a:bodyPr/>
                  <a:lstStyle/>
                  <a:p>
                    <a:r>
                      <a:rPr lang="ru-RU" sz="900" dirty="0"/>
                      <a:t>Механика и </a:t>
                    </a:r>
                    <a:endParaRPr lang="ru-RU" sz="900" dirty="0" smtClean="0"/>
                  </a:p>
                  <a:p>
                    <a:r>
                      <a:rPr lang="ru-RU" sz="900" dirty="0" smtClean="0"/>
                      <a:t>математическое </a:t>
                    </a:r>
                  </a:p>
                  <a:p>
                    <a:r>
                      <a:rPr lang="ru-RU" sz="900" dirty="0" smtClean="0"/>
                      <a:t>моделирование</a:t>
                    </a:r>
                    <a:endParaRPr lang="ru-RU" sz="900" dirty="0"/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/>
              <a:lstStyle/>
              <a:p>
                <a:pPr>
                  <a:defRPr sz="900"/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Лист1!$A$2:$A$25</c:f>
              <c:numCache>
                <c:formatCode>#,##0.00_);\(#,##0.00\)</c:formatCode>
                <c:ptCount val="24"/>
                <c:pt idx="0">
                  <c:v>10000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17700</c:v>
                </c:pt>
                <c:pt idx="7">
                  <c:v>18200</c:v>
                </c:pt>
                <c:pt idx="8">
                  <c:v>18700</c:v>
                </c:pt>
                <c:pt idx="9">
                  <c:v>18900</c:v>
                </c:pt>
                <c:pt idx="10">
                  <c:v>19100</c:v>
                </c:pt>
                <c:pt idx="11">
                  <c:v>19600</c:v>
                </c:pt>
                <c:pt idx="12">
                  <c:v>20000</c:v>
                </c:pt>
                <c:pt idx="13">
                  <c:v>20100</c:v>
                </c:pt>
                <c:pt idx="14">
                  <c:v>20500</c:v>
                </c:pt>
                <c:pt idx="15">
                  <c:v>22800</c:v>
                </c:pt>
                <c:pt idx="16">
                  <c:v>22900</c:v>
                </c:pt>
                <c:pt idx="17">
                  <c:v>23600</c:v>
                </c:pt>
                <c:pt idx="18">
                  <c:v>24100</c:v>
                </c:pt>
                <c:pt idx="19">
                  <c:v>25000</c:v>
                </c:pt>
                <c:pt idx="20">
                  <c:v>25500</c:v>
                </c:pt>
                <c:pt idx="21">
                  <c:v>28100</c:v>
                </c:pt>
                <c:pt idx="22">
                  <c:v>28300</c:v>
                </c:pt>
                <c:pt idx="23">
                  <c:v>36400</c:v>
                </c:pt>
              </c:numCache>
            </c:numRef>
          </c:cat>
          <c:val>
            <c:numRef>
              <c:f>Лист1!$Y$2:$Y$25</c:f>
              <c:numCache>
                <c:formatCode>General</c:formatCode>
                <c:ptCount val="24"/>
                <c:pt idx="13">
                  <c:v>67</c:v>
                </c:pt>
              </c:numCache>
            </c:numRef>
          </c:val>
          <c:smooth val="0"/>
        </c:ser>
        <c:ser>
          <c:idx val="26"/>
          <c:order val="24"/>
          <c:tx>
            <c:strRef>
              <c:f>Лист1!$Z$1</c:f>
              <c:strCache>
                <c:ptCount val="1"/>
                <c:pt idx="0">
                  <c:v>Фундаментальная информатика и информационные технологии</c:v>
                </c:pt>
              </c:strCache>
            </c:strRef>
          </c:tx>
          <c:spPr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circle"/>
            <c:size val="25"/>
            <c:spPr>
              <a:gradFill rotWithShape="1">
                <a:gsLst>
                  <a:gs pos="0">
                    <a:schemeClr val="dk1">
                      <a:tint val="50000"/>
                      <a:satMod val="300000"/>
                    </a:schemeClr>
                  </a:gs>
                  <a:gs pos="35000">
                    <a:schemeClr val="dk1">
                      <a:tint val="37000"/>
                      <a:satMod val="300000"/>
                    </a:schemeClr>
                  </a:gs>
                  <a:gs pos="100000">
                    <a:schemeClr val="dk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marker>
          <c:dLbls>
            <c:dLbl>
              <c:idx val="18"/>
              <c:layout>
                <c:manualLayout>
                  <c:x val="-0.20397692173050747"/>
                  <c:y val="-6.3648388536169956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20"/>
              <c:layout>
                <c:manualLayout>
                  <c:x val="-0.11951032864660262"/>
                  <c:y val="6.5118071081284021E-2"/>
                </c:manualLayout>
              </c:layout>
              <c:tx>
                <c:rich>
                  <a:bodyPr/>
                  <a:lstStyle/>
                  <a:p>
                    <a:r>
                      <a:rPr lang="ru-RU" sz="1000"/>
                      <a:t>Фундаментальная </a:t>
                    </a:r>
                    <a:endParaRPr lang="ru-RU" sz="1000" smtClean="0"/>
                  </a:p>
                  <a:p>
                    <a:r>
                      <a:rPr lang="ru-RU" sz="1000" smtClean="0"/>
                      <a:t>информатика </a:t>
                    </a:r>
                    <a:r>
                      <a:rPr lang="ru-RU" sz="1000"/>
                      <a:t>и </a:t>
                    </a:r>
                    <a:endParaRPr lang="ru-RU" sz="1000" smtClean="0"/>
                  </a:p>
                  <a:p>
                    <a:r>
                      <a:rPr lang="ru-RU" sz="1000" smtClean="0"/>
                      <a:t>информационные </a:t>
                    </a:r>
                    <a:r>
                      <a:rPr lang="ru-RU" sz="1000"/>
                      <a:t>технологии</a:t>
                    </a:r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21"/>
              <c:layout>
                <c:manualLayout>
                  <c:x val="-0.23172888387071294"/>
                  <c:y val="-4.1692796550855386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Лист1!$A$2:$A$25</c:f>
              <c:numCache>
                <c:formatCode>#,##0.00_);\(#,##0.00\)</c:formatCode>
                <c:ptCount val="24"/>
                <c:pt idx="0">
                  <c:v>10000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17700</c:v>
                </c:pt>
                <c:pt idx="7">
                  <c:v>18200</c:v>
                </c:pt>
                <c:pt idx="8">
                  <c:v>18700</c:v>
                </c:pt>
                <c:pt idx="9">
                  <c:v>18900</c:v>
                </c:pt>
                <c:pt idx="10">
                  <c:v>19100</c:v>
                </c:pt>
                <c:pt idx="11">
                  <c:v>19600</c:v>
                </c:pt>
                <c:pt idx="12">
                  <c:v>20000</c:v>
                </c:pt>
                <c:pt idx="13">
                  <c:v>20100</c:v>
                </c:pt>
                <c:pt idx="14">
                  <c:v>20500</c:v>
                </c:pt>
                <c:pt idx="15">
                  <c:v>22800</c:v>
                </c:pt>
                <c:pt idx="16">
                  <c:v>22900</c:v>
                </c:pt>
                <c:pt idx="17">
                  <c:v>23600</c:v>
                </c:pt>
                <c:pt idx="18">
                  <c:v>24100</c:v>
                </c:pt>
                <c:pt idx="19">
                  <c:v>25000</c:v>
                </c:pt>
                <c:pt idx="20">
                  <c:v>25500</c:v>
                </c:pt>
                <c:pt idx="21">
                  <c:v>28100</c:v>
                </c:pt>
                <c:pt idx="22">
                  <c:v>28300</c:v>
                </c:pt>
                <c:pt idx="23">
                  <c:v>36400</c:v>
                </c:pt>
              </c:numCache>
            </c:numRef>
          </c:cat>
          <c:val>
            <c:numRef>
              <c:f>Лист1!$Z$2:$Z$25</c:f>
              <c:numCache>
                <c:formatCode>General</c:formatCode>
                <c:ptCount val="24"/>
                <c:pt idx="18">
                  <c:v>85</c:v>
                </c:pt>
              </c:numCache>
            </c:numRef>
          </c:val>
          <c:smooth val="0"/>
        </c:ser>
        <c:ser>
          <c:idx val="27"/>
          <c:order val="25"/>
          <c:tx>
            <c:strRef>
              <c:f>Лист1!$AA$1</c:f>
              <c:strCache>
                <c:ptCount val="1"/>
                <c:pt idx="0">
                  <c:v>Журналистика (руская группа)</c:v>
                </c:pt>
              </c:strCache>
            </c:strRef>
          </c:tx>
          <c:spPr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circle"/>
            <c:size val="24"/>
            <c:spPr>
              <a:gradFill rotWithShape="1">
                <a:gsLst>
                  <a:gs pos="0">
                    <a:schemeClr val="dk1">
                      <a:tint val="50000"/>
                      <a:satMod val="300000"/>
                    </a:schemeClr>
                  </a:gs>
                  <a:gs pos="35000">
                    <a:schemeClr val="dk1">
                      <a:tint val="37000"/>
                      <a:satMod val="300000"/>
                    </a:schemeClr>
                  </a:gs>
                  <a:gs pos="100000">
                    <a:schemeClr val="dk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marker>
          <c:dLbls>
            <c:dLbl>
              <c:idx val="7"/>
              <c:layout>
                <c:manualLayout>
                  <c:x val="-1.5263579177112772E-2"/>
                  <c:y val="-4.3895440369772415E-2"/>
                </c:manualLayout>
              </c:layout>
              <c:spPr/>
              <c:txPr>
                <a:bodyPr/>
                <a:lstStyle/>
                <a:p>
                  <a:pPr>
                    <a:defRPr sz="900"/>
                  </a:pPr>
                  <a:endParaRPr lang="ru-RU"/>
                </a:p>
              </c:txPr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8"/>
              <c:layout>
                <c:manualLayout>
                  <c:x val="-6.2441914815461519E-2"/>
                  <c:y val="-4.3895440369772415E-2"/>
                </c:manualLayout>
              </c:layout>
              <c:spPr/>
              <c:txPr>
                <a:bodyPr/>
                <a:lstStyle/>
                <a:p>
                  <a:pPr>
                    <a:defRPr sz="900"/>
                  </a:pPr>
                  <a:endParaRPr lang="ru-RU"/>
                </a:p>
              </c:txPr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9"/>
              <c:layout>
                <c:manualLayout>
                  <c:x val="-0.14305295183636127"/>
                  <c:y val="-3.4135369131274733E-2"/>
                </c:manualLayout>
              </c:layout>
              <c:tx>
                <c:rich>
                  <a:bodyPr/>
                  <a:lstStyle/>
                  <a:p>
                    <a:pPr>
                      <a:defRPr sz="900"/>
                    </a:pPr>
                    <a:r>
                      <a:rPr lang="ru-RU" sz="900" dirty="0" smtClean="0"/>
                      <a:t>Журналистика</a:t>
                    </a:r>
                  </a:p>
                  <a:p>
                    <a:pPr>
                      <a:defRPr sz="900"/>
                    </a:pPr>
                    <a:r>
                      <a:rPr lang="ru-RU" sz="900" dirty="0" smtClean="0"/>
                      <a:t> </a:t>
                    </a:r>
                    <a:r>
                      <a:rPr lang="ru-RU" sz="900" dirty="0"/>
                      <a:t>(</a:t>
                    </a:r>
                    <a:r>
                      <a:rPr lang="ru-RU" sz="900" dirty="0" smtClean="0"/>
                      <a:t>русская </a:t>
                    </a:r>
                    <a:r>
                      <a:rPr lang="ru-RU" sz="900" dirty="0"/>
                      <a:t>группа</a:t>
                    </a:r>
                    <a:r>
                      <a:rPr lang="ru-RU" sz="900" dirty="0" smtClean="0"/>
                      <a:t>) **</a:t>
                    </a:r>
                  </a:p>
                </c:rich>
              </c:tx>
              <c:spPr/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/>
              <a:lstStyle/>
              <a:p>
                <a:pPr>
                  <a:defRPr sz="800"/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Лист1!$A$2:$A$25</c:f>
              <c:numCache>
                <c:formatCode>#,##0.00_);\(#,##0.00\)</c:formatCode>
                <c:ptCount val="24"/>
                <c:pt idx="0">
                  <c:v>10000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17700</c:v>
                </c:pt>
                <c:pt idx="7">
                  <c:v>18200</c:v>
                </c:pt>
                <c:pt idx="8">
                  <c:v>18700</c:v>
                </c:pt>
                <c:pt idx="9">
                  <c:v>18900</c:v>
                </c:pt>
                <c:pt idx="10">
                  <c:v>19100</c:v>
                </c:pt>
                <c:pt idx="11">
                  <c:v>19600</c:v>
                </c:pt>
                <c:pt idx="12">
                  <c:v>20000</c:v>
                </c:pt>
                <c:pt idx="13">
                  <c:v>20100</c:v>
                </c:pt>
                <c:pt idx="14">
                  <c:v>20500</c:v>
                </c:pt>
                <c:pt idx="15">
                  <c:v>22800</c:v>
                </c:pt>
                <c:pt idx="16">
                  <c:v>22900</c:v>
                </c:pt>
                <c:pt idx="17">
                  <c:v>23600</c:v>
                </c:pt>
                <c:pt idx="18">
                  <c:v>24100</c:v>
                </c:pt>
                <c:pt idx="19">
                  <c:v>25000</c:v>
                </c:pt>
                <c:pt idx="20">
                  <c:v>25500</c:v>
                </c:pt>
                <c:pt idx="21">
                  <c:v>28100</c:v>
                </c:pt>
                <c:pt idx="22">
                  <c:v>28300</c:v>
                </c:pt>
                <c:pt idx="23">
                  <c:v>36400</c:v>
                </c:pt>
              </c:numCache>
            </c:numRef>
          </c:cat>
          <c:val>
            <c:numRef>
              <c:f>Лист1!$AA$2:$AA$25</c:f>
              <c:numCache>
                <c:formatCode>General</c:formatCode>
                <c:ptCount val="24"/>
                <c:pt idx="7">
                  <c:v>79</c:v>
                </c:pt>
              </c:numCache>
            </c:numRef>
          </c:val>
          <c:smooth val="0"/>
        </c:ser>
        <c:ser>
          <c:idx val="28"/>
          <c:order val="26"/>
          <c:tx>
            <c:strRef>
              <c:f>Лист1!$AB$1</c:f>
              <c:strCache>
                <c:ptCount val="1"/>
                <c:pt idx="0">
                  <c:v>Социология</c:v>
                </c:pt>
              </c:strCache>
            </c:strRef>
          </c:tx>
          <c:spPr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circle"/>
            <c:size val="25"/>
            <c:spPr>
              <a:gradFill rotWithShape="1">
                <a:gsLst>
                  <a:gs pos="0">
                    <a:schemeClr val="dk1">
                      <a:tint val="50000"/>
                      <a:satMod val="300000"/>
                    </a:schemeClr>
                  </a:gs>
                  <a:gs pos="35000">
                    <a:schemeClr val="dk1">
                      <a:tint val="37000"/>
                      <a:satMod val="300000"/>
                    </a:schemeClr>
                  </a:gs>
                  <a:gs pos="100000">
                    <a:schemeClr val="dk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marker>
          <c:dLbls>
            <c:dLbl>
              <c:idx val="8"/>
              <c:layout/>
              <c:tx>
                <c:rich>
                  <a:bodyPr/>
                  <a:lstStyle/>
                  <a:p>
                    <a:r>
                      <a:rPr lang="ru-RU" smtClean="0"/>
                      <a:t>Социология</a:t>
                    </a:r>
                    <a:endParaRPr lang="ru-RU"/>
                  </a:p>
                </c:rich>
              </c:tx>
              <c:showLegendKey val="0"/>
              <c:showVal val="1"/>
              <c:showCatName val="0"/>
              <c:showSerName val="1"/>
              <c:showPercent val="0"/>
              <c:showBubbleSize val="0"/>
            </c:dLbl>
            <c:dLbl>
              <c:idx val="9"/>
              <c:tx>
                <c:rich>
                  <a:bodyPr/>
                  <a:lstStyle/>
                  <a:p>
                    <a:r>
                      <a:rPr lang="ru-RU" smtClean="0"/>
                      <a:t>Социология</a:t>
                    </a:r>
                    <a:endParaRPr lang="ru-RU"/>
                  </a:p>
                </c:rich>
              </c:tx>
              <c:showLegendKey val="0"/>
              <c:showVal val="1"/>
              <c:showCatName val="0"/>
              <c:showSerName val="1"/>
              <c:showPercent val="0"/>
              <c:showBubbleSize val="0"/>
            </c:dLbl>
            <c:dLbl>
              <c:idx val="11"/>
              <c:layout>
                <c:manualLayout>
                  <c:x val="-6.9561276441665537E-3"/>
                  <c:y val="4.0060087068507069E-2"/>
                </c:manualLayout>
              </c:layout>
              <c:tx>
                <c:rich>
                  <a:bodyPr/>
                  <a:lstStyle/>
                  <a:p>
                    <a:pPr>
                      <a:defRPr sz="1000"/>
                    </a:pPr>
                    <a:r>
                      <a:rPr lang="ru-RU" sz="1000" smtClean="0"/>
                      <a:t>Социология</a:t>
                    </a:r>
                    <a:endParaRPr lang="ru-RU" sz="1000" dirty="0"/>
                  </a:p>
                </c:rich>
              </c:tx>
              <c:spPr/>
              <c:showLegendKey val="0"/>
              <c:showVal val="1"/>
              <c:showCatName val="0"/>
              <c:showSerName val="1"/>
              <c:showPercent val="0"/>
              <c:showBubbleSize val="0"/>
            </c:dLbl>
            <c:txPr>
              <a:bodyPr/>
              <a:lstStyle/>
              <a:p>
                <a:pPr>
                  <a:defRPr sz="900"/>
                </a:pPr>
                <a:endParaRPr lang="ru-RU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howLeaderLines val="0"/>
          </c:dLbls>
          <c:cat>
            <c:numRef>
              <c:f>Лист1!$A$2:$A$25</c:f>
              <c:numCache>
                <c:formatCode>#,##0.00_);\(#,##0.00\)</c:formatCode>
                <c:ptCount val="24"/>
                <c:pt idx="0">
                  <c:v>10000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17700</c:v>
                </c:pt>
                <c:pt idx="7">
                  <c:v>18200</c:v>
                </c:pt>
                <c:pt idx="8">
                  <c:v>18700</c:v>
                </c:pt>
                <c:pt idx="9">
                  <c:v>18900</c:v>
                </c:pt>
                <c:pt idx="10">
                  <c:v>19100</c:v>
                </c:pt>
                <c:pt idx="11">
                  <c:v>19600</c:v>
                </c:pt>
                <c:pt idx="12">
                  <c:v>20000</c:v>
                </c:pt>
                <c:pt idx="13">
                  <c:v>20100</c:v>
                </c:pt>
                <c:pt idx="14">
                  <c:v>20500</c:v>
                </c:pt>
                <c:pt idx="15">
                  <c:v>22800</c:v>
                </c:pt>
                <c:pt idx="16">
                  <c:v>22900</c:v>
                </c:pt>
                <c:pt idx="17">
                  <c:v>23600</c:v>
                </c:pt>
                <c:pt idx="18">
                  <c:v>24100</c:v>
                </c:pt>
                <c:pt idx="19">
                  <c:v>25000</c:v>
                </c:pt>
                <c:pt idx="20">
                  <c:v>25500</c:v>
                </c:pt>
                <c:pt idx="21">
                  <c:v>28100</c:v>
                </c:pt>
                <c:pt idx="22">
                  <c:v>28300</c:v>
                </c:pt>
                <c:pt idx="23">
                  <c:v>36400</c:v>
                </c:pt>
              </c:numCache>
            </c:numRef>
          </c:cat>
          <c:val>
            <c:numRef>
              <c:f>Лист1!$AB$2:$AB$25</c:f>
              <c:numCache>
                <c:formatCode>General</c:formatCode>
                <c:ptCount val="24"/>
                <c:pt idx="8">
                  <c:v>77</c:v>
                </c:pt>
              </c:numCache>
            </c:numRef>
          </c:val>
          <c:smooth val="0"/>
        </c:ser>
        <c:ser>
          <c:idx val="0"/>
          <c:order val="27"/>
          <c:tx>
            <c:strRef>
              <c:f>Лист1!$B$1</c:f>
              <c:strCache>
                <c:ptCount val="1"/>
                <c:pt idx="0">
                  <c:v>Прикладная математика и информатика</c:v>
                </c:pt>
              </c:strCache>
            </c:strRef>
          </c:tx>
          <c:marker>
            <c:symbol val="circle"/>
            <c:size val="25"/>
            <c:spPr>
              <a:solidFill>
                <a:schemeClr val="bg1">
                  <a:lumMod val="75000"/>
                </a:schemeClr>
              </a:solidFill>
              <a:ln>
                <a:solidFill>
                  <a:schemeClr val="tx1"/>
                </a:solidFill>
              </a:ln>
            </c:spPr>
          </c:marker>
          <c:dLbls>
            <c:dLbl>
              <c:idx val="16"/>
              <c:layout>
                <c:manualLayout>
                  <c:x val="-1.1100784856082051E-2"/>
                  <c:y val="3.0726808258840697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19"/>
              <c:layout>
                <c:manualLayout>
                  <c:x val="-4.1627943210307654E-3"/>
                  <c:y val="2.0850334175641912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val>
            <c:numRef>
              <c:f>Лист1!$B$2:$B$25</c:f>
              <c:numCache>
                <c:formatCode>General</c:formatCode>
                <c:ptCount val="24"/>
                <c:pt idx="16">
                  <c:v>59</c:v>
                </c:pt>
              </c:numCache>
            </c:numRef>
          </c:val>
          <c:smooth val="0"/>
        </c:ser>
        <c:ser>
          <c:idx val="1"/>
          <c:order val="28"/>
          <c:tx>
            <c:strRef>
              <c:f>Лист1!$C$1</c:f>
              <c:strCache>
                <c:ptCount val="1"/>
                <c:pt idx="0">
                  <c:v>Электроэнергетика и электротехника</c:v>
                </c:pt>
              </c:strCache>
            </c:strRef>
          </c:tx>
          <c:spPr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circle"/>
            <c:size val="25"/>
            <c:spPr>
              <a:gradFill rotWithShape="1">
                <a:gsLst>
                  <a:gs pos="0">
                    <a:schemeClr val="dk1">
                      <a:tint val="50000"/>
                      <a:satMod val="300000"/>
                    </a:schemeClr>
                  </a:gs>
                  <a:gs pos="35000">
                    <a:schemeClr val="dk1">
                      <a:tint val="37000"/>
                      <a:satMod val="300000"/>
                    </a:schemeClr>
                  </a:gs>
                  <a:gs pos="100000">
                    <a:schemeClr val="dk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marker>
          <c:dLbls>
            <c:dLbl>
              <c:idx val="17"/>
              <c:layout>
                <c:manualLayout>
                  <c:x val="5.9666718601441113E-2"/>
                  <c:y val="-6.5843160554658664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20"/>
              <c:layout>
                <c:manualLayout>
                  <c:x val="-0.16512417473422056"/>
                  <c:y val="-4.2327746070851234E-3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val>
            <c:numRef>
              <c:f>Лист1!$C$2:$C$25</c:f>
              <c:numCache>
                <c:formatCode>General</c:formatCode>
                <c:ptCount val="24"/>
                <c:pt idx="17">
                  <c:v>47</c:v>
                </c:pt>
              </c:numCache>
            </c:numRef>
          </c:val>
          <c:smooth val="0"/>
        </c:ser>
        <c:ser>
          <c:idx val="29"/>
          <c:order val="29"/>
          <c:tx>
            <c:strRef>
              <c:f>Лист1!$E$1</c:f>
              <c:strCache>
                <c:ptCount val="1"/>
                <c:pt idx="0">
                  <c:v>Техносферная безопасность</c:v>
                </c:pt>
              </c:strCache>
            </c:strRef>
          </c:tx>
          <c:spPr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circle"/>
            <c:size val="25"/>
            <c:spPr>
              <a:gradFill rotWithShape="1">
                <a:gsLst>
                  <a:gs pos="0">
                    <a:schemeClr val="dk1">
                      <a:tint val="50000"/>
                      <a:satMod val="300000"/>
                    </a:schemeClr>
                  </a:gs>
                  <a:gs pos="35000">
                    <a:schemeClr val="dk1">
                      <a:tint val="37000"/>
                      <a:satMod val="300000"/>
                    </a:schemeClr>
                  </a:gs>
                  <a:gs pos="100000">
                    <a:schemeClr val="dk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marker>
          <c:dLbls>
            <c:dLbl>
              <c:idx val="6"/>
              <c:layout>
                <c:manualLayout>
                  <c:x val="-2.7751962140205133E-3"/>
                  <c:y val="6.5843160554658678E-3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7"/>
              <c:layout>
                <c:manualLayout>
                  <c:x val="-5.5503924280410248E-3"/>
                  <c:y val="1.7558176147908985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8"/>
              <c:layout>
                <c:manualLayout>
                  <c:x val="-9.7131867490717495E-3"/>
                  <c:y val="1.5555446681038206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val>
            <c:numRef>
              <c:f>Лист1!$E$2:$E$25</c:f>
              <c:numCache>
                <c:formatCode>General</c:formatCode>
                <c:ptCount val="24"/>
                <c:pt idx="6">
                  <c:v>46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2062080"/>
        <c:axId val="32084352"/>
      </c:lineChart>
      <c:catAx>
        <c:axId val="3206208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 rot="-5160000"/>
          <a:lstStyle/>
          <a:p>
            <a:pPr>
              <a:defRPr/>
            </a:pPr>
            <a:endParaRPr lang="ru-RU"/>
          </a:p>
        </c:txPr>
        <c:crossAx val="32084352"/>
        <c:crosses val="autoZero"/>
        <c:auto val="1"/>
        <c:lblAlgn val="ctr"/>
        <c:lblOffset val="100"/>
        <c:noMultiLvlLbl val="0"/>
      </c:catAx>
      <c:valAx>
        <c:axId val="32084352"/>
        <c:scaling>
          <c:orientation val="minMax"/>
          <c:min val="30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crossAx val="32062080"/>
        <c:crosses val="autoZero"/>
        <c:crossBetween val="between"/>
      </c:valAx>
      <c:spPr>
        <a:ln cap="rnd"/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431522741476495"/>
          <c:y val="7.2191790362956323E-2"/>
          <c:w val="0.82741557305336833"/>
          <c:h val="0.76271097536919674"/>
        </c:manualLayout>
      </c:layout>
      <c:lineChart>
        <c:grouping val="standard"/>
        <c:varyColors val="0"/>
        <c:ser>
          <c:idx val="2"/>
          <c:order val="0"/>
          <c:tx>
            <c:strRef>
              <c:f>Лист1!$B$1</c:f>
              <c:strCache>
                <c:ptCount val="1"/>
                <c:pt idx="0">
                  <c:v>Прикладная математика и информатика КАИ</c:v>
                </c:pt>
              </c:strCache>
            </c:strRef>
          </c:tx>
          <c:marker>
            <c:symbol val="circle"/>
            <c:size val="23"/>
            <c:spPr>
              <a:solidFill>
                <a:prstClr val="white">
                  <a:lumMod val="65000"/>
                </a:prstClr>
              </a:solidFill>
              <a:ln>
                <a:solidFill>
                  <a:prstClr val="black">
                    <a:shade val="95000"/>
                    <a:satMod val="105000"/>
                  </a:prstClr>
                </a:solidFill>
              </a:ln>
            </c:spPr>
          </c:marker>
          <c:dLbls>
            <c:dLbl>
              <c:idx val="17"/>
              <c:layout>
                <c:manualLayout>
                  <c:x val="-3.0085363180081086E-2"/>
                  <c:y val="-0.23631351597911587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Прикладная математика и информатика </a:t>
                    </a:r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18"/>
              <c:layout>
                <c:manualLayout>
                  <c:x val="-2.5982813655524621E-2"/>
                  <c:y val="-0.2233054325307248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Прикладная математика и информатика </a:t>
                    </a:r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19"/>
              <c:layout>
                <c:manualLayout>
                  <c:x val="-3.7500000000000006E-2"/>
                  <c:y val="-0.24932159942750776"/>
                </c:manualLayout>
              </c:layout>
              <c:tx>
                <c:rich>
                  <a:bodyPr rot="-5400000" vert="horz"/>
                  <a:lstStyle/>
                  <a:p>
                    <a:pPr>
                      <a:defRPr sz="1000" b="1"/>
                    </a:pPr>
                    <a:r>
                      <a:rPr lang="ru-RU" sz="1000" b="1" dirty="0" smtClean="0"/>
                      <a:t>Прикладная математика и </a:t>
                    </a:r>
                    <a:r>
                      <a:rPr lang="ru-RU" sz="1000" b="1" dirty="0"/>
                      <a:t>информатика </a:t>
                    </a:r>
                    <a:endParaRPr lang="ru-RU" sz="1000" b="1" dirty="0" smtClean="0"/>
                  </a:p>
                </c:rich>
              </c:tx>
              <c:spPr/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20"/>
              <c:layout>
                <c:manualLayout>
                  <c:x val="-2.7350330163710097E-2"/>
                  <c:y val="-0.23848152988718141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Прикладная математика и информатика </a:t>
                    </a:r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24"/>
              <c:layout>
                <c:manualLayout>
                  <c:x val="-2.5000109361329802E-2"/>
                  <c:y val="5.72158411291794E-2"/>
                </c:manualLayout>
              </c:layout>
              <c:tx>
                <c:rich>
                  <a:bodyPr/>
                  <a:lstStyle/>
                  <a:p>
                    <a:r>
                      <a:rPr lang="ru-RU" sz="900" dirty="0"/>
                      <a:t>Энергетика </a:t>
                    </a:r>
                    <a:endParaRPr lang="en-US" sz="900" dirty="0" smtClean="0"/>
                  </a:p>
                  <a:p>
                    <a:r>
                      <a:rPr lang="ru-RU" sz="900" dirty="0" err="1" smtClean="0"/>
                      <a:t>теплотехнологий</a:t>
                    </a:r>
                    <a:endParaRPr lang="en-US" sz="900" dirty="0" smtClean="0"/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sz="900"/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Лист1!$A$2:$A$26</c:f>
              <c:numCache>
                <c:formatCode>#,##0.00</c:formatCode>
                <c:ptCount val="25"/>
                <c:pt idx="0">
                  <c:v>13300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17600</c:v>
                </c:pt>
                <c:pt idx="7">
                  <c:v>17700</c:v>
                </c:pt>
                <c:pt idx="8">
                  <c:v>18200</c:v>
                </c:pt>
                <c:pt idx="9">
                  <c:v>18700</c:v>
                </c:pt>
                <c:pt idx="10">
                  <c:v>18900</c:v>
                </c:pt>
                <c:pt idx="11">
                  <c:v>19100</c:v>
                </c:pt>
                <c:pt idx="12">
                  <c:v>19600</c:v>
                </c:pt>
                <c:pt idx="13">
                  <c:v>20000</c:v>
                </c:pt>
                <c:pt idx="14">
                  <c:v>20100</c:v>
                </c:pt>
                <c:pt idx="15">
                  <c:v>20500</c:v>
                </c:pt>
                <c:pt idx="16">
                  <c:v>22800</c:v>
                </c:pt>
                <c:pt idx="17">
                  <c:v>22900</c:v>
                </c:pt>
                <c:pt idx="18">
                  <c:v>23600</c:v>
                </c:pt>
                <c:pt idx="19">
                  <c:v>24100</c:v>
                </c:pt>
                <c:pt idx="20">
                  <c:v>25000</c:v>
                </c:pt>
                <c:pt idx="21">
                  <c:v>25500</c:v>
                </c:pt>
                <c:pt idx="22">
                  <c:v>28125</c:v>
                </c:pt>
                <c:pt idx="23">
                  <c:v>28300</c:v>
                </c:pt>
                <c:pt idx="24">
                  <c:v>36400</c:v>
                </c:pt>
              </c:numCache>
            </c:numRef>
          </c:cat>
          <c:val>
            <c:numRef>
              <c:f>Лист1!$B$2:$B$26</c:f>
              <c:numCache>
                <c:formatCode>General</c:formatCode>
                <c:ptCount val="25"/>
                <c:pt idx="17">
                  <c:v>250400</c:v>
                </c:pt>
              </c:numCache>
            </c:numRef>
          </c:val>
          <c:smooth val="0"/>
        </c:ser>
        <c:ser>
          <c:idx val="3"/>
          <c:order val="1"/>
          <c:tx>
            <c:strRef>
              <c:f>Лист1!$C$1</c:f>
              <c:strCache>
                <c:ptCount val="1"/>
                <c:pt idx="0">
                  <c:v>Прикладная математика и информатика  ИЭУП</c:v>
                </c:pt>
              </c:strCache>
            </c:strRef>
          </c:tx>
          <c:marker>
            <c:symbol val="circle"/>
            <c:size val="23"/>
            <c:spPr>
              <a:solidFill>
                <a:schemeClr val="bg1">
                  <a:lumMod val="65000"/>
                </a:schemeClr>
              </a:solidFill>
              <a:ln>
                <a:solidFill>
                  <a:prstClr val="black"/>
                </a:solidFill>
              </a:ln>
            </c:spPr>
          </c:marker>
          <c:cat>
            <c:numRef>
              <c:f>Лист1!$A$2:$A$26</c:f>
              <c:numCache>
                <c:formatCode>#,##0.00</c:formatCode>
                <c:ptCount val="25"/>
                <c:pt idx="0">
                  <c:v>13300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17600</c:v>
                </c:pt>
                <c:pt idx="7">
                  <c:v>17700</c:v>
                </c:pt>
                <c:pt idx="8">
                  <c:v>18200</c:v>
                </c:pt>
                <c:pt idx="9">
                  <c:v>18700</c:v>
                </c:pt>
                <c:pt idx="10">
                  <c:v>18900</c:v>
                </c:pt>
                <c:pt idx="11">
                  <c:v>19100</c:v>
                </c:pt>
                <c:pt idx="12">
                  <c:v>19600</c:v>
                </c:pt>
                <c:pt idx="13">
                  <c:v>20000</c:v>
                </c:pt>
                <c:pt idx="14">
                  <c:v>20100</c:v>
                </c:pt>
                <c:pt idx="15">
                  <c:v>20500</c:v>
                </c:pt>
                <c:pt idx="16">
                  <c:v>22800</c:v>
                </c:pt>
                <c:pt idx="17">
                  <c:v>22900</c:v>
                </c:pt>
                <c:pt idx="18">
                  <c:v>23600</c:v>
                </c:pt>
                <c:pt idx="19">
                  <c:v>24100</c:v>
                </c:pt>
                <c:pt idx="20">
                  <c:v>25000</c:v>
                </c:pt>
                <c:pt idx="21">
                  <c:v>25500</c:v>
                </c:pt>
                <c:pt idx="22">
                  <c:v>28125</c:v>
                </c:pt>
                <c:pt idx="23">
                  <c:v>28300</c:v>
                </c:pt>
                <c:pt idx="24">
                  <c:v>36400</c:v>
                </c:pt>
              </c:numCache>
            </c:numRef>
          </c:cat>
          <c:val>
            <c:numRef>
              <c:f>Лист1!$C$2:$C$26</c:f>
              <c:numCache>
                <c:formatCode>General</c:formatCode>
                <c:ptCount val="25"/>
                <c:pt idx="17">
                  <c:v>148000</c:v>
                </c:pt>
              </c:numCache>
            </c:numRef>
          </c:val>
          <c:smooth val="0"/>
        </c:ser>
        <c:ser>
          <c:idx val="4"/>
          <c:order val="2"/>
          <c:tx>
            <c:strRef>
              <c:f>Лист1!$D$1</c:f>
              <c:strCache>
                <c:ptCount val="1"/>
                <c:pt idx="0">
                  <c:v>Прикладная информатика  ТИСБИ</c:v>
                </c:pt>
              </c:strCache>
            </c:strRef>
          </c:tx>
          <c:marker>
            <c:symbol val="circle"/>
            <c:size val="23"/>
            <c:spPr>
              <a:solidFill>
                <a:prstClr val="white">
                  <a:lumMod val="65000"/>
                </a:prstClr>
              </a:solidFill>
              <a:ln>
                <a:solidFill>
                  <a:prstClr val="black">
                    <a:shade val="95000"/>
                    <a:satMod val="105000"/>
                  </a:prstClr>
                </a:solidFill>
              </a:ln>
            </c:spPr>
          </c:marker>
          <c:cat>
            <c:numRef>
              <c:f>Лист1!$A$2:$A$26</c:f>
              <c:numCache>
                <c:formatCode>#,##0.00</c:formatCode>
                <c:ptCount val="25"/>
                <c:pt idx="0">
                  <c:v>13300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17600</c:v>
                </c:pt>
                <c:pt idx="7">
                  <c:v>17700</c:v>
                </c:pt>
                <c:pt idx="8">
                  <c:v>18200</c:v>
                </c:pt>
                <c:pt idx="9">
                  <c:v>18700</c:v>
                </c:pt>
                <c:pt idx="10">
                  <c:v>18900</c:v>
                </c:pt>
                <c:pt idx="11">
                  <c:v>19100</c:v>
                </c:pt>
                <c:pt idx="12">
                  <c:v>19600</c:v>
                </c:pt>
                <c:pt idx="13">
                  <c:v>20000</c:v>
                </c:pt>
                <c:pt idx="14">
                  <c:v>20100</c:v>
                </c:pt>
                <c:pt idx="15">
                  <c:v>20500</c:v>
                </c:pt>
                <c:pt idx="16">
                  <c:v>22800</c:v>
                </c:pt>
                <c:pt idx="17">
                  <c:v>22900</c:v>
                </c:pt>
                <c:pt idx="18">
                  <c:v>23600</c:v>
                </c:pt>
                <c:pt idx="19">
                  <c:v>24100</c:v>
                </c:pt>
                <c:pt idx="20">
                  <c:v>25000</c:v>
                </c:pt>
                <c:pt idx="21">
                  <c:v>25500</c:v>
                </c:pt>
                <c:pt idx="22">
                  <c:v>28125</c:v>
                </c:pt>
                <c:pt idx="23">
                  <c:v>28300</c:v>
                </c:pt>
                <c:pt idx="24">
                  <c:v>36400</c:v>
                </c:pt>
              </c:numCache>
            </c:numRef>
          </c:cat>
          <c:val>
            <c:numRef>
              <c:f>Лист1!$D$2:$D$26</c:f>
              <c:numCache>
                <c:formatCode>General</c:formatCode>
                <c:ptCount val="25"/>
                <c:pt idx="17">
                  <c:v>180000</c:v>
                </c:pt>
              </c:numCache>
            </c:numRef>
          </c:val>
          <c:smooth val="0"/>
        </c:ser>
        <c:ser>
          <c:idx val="5"/>
          <c:order val="3"/>
          <c:tx>
            <c:strRef>
              <c:f>Лист1!$E$1</c:f>
              <c:strCache>
                <c:ptCount val="1"/>
                <c:pt idx="0">
                  <c:v>Прикладная математика и информатика КФУ</c:v>
                </c:pt>
              </c:strCache>
            </c:strRef>
          </c:tx>
          <c:marker>
            <c:symbol val="circle"/>
            <c:size val="17"/>
            <c:spPr>
              <a:solidFill>
                <a:prstClr val="white">
                  <a:lumMod val="65000"/>
                </a:prstClr>
              </a:solidFill>
              <a:ln>
                <a:solidFill>
                  <a:prstClr val="black"/>
                </a:solidFill>
              </a:ln>
            </c:spPr>
          </c:marker>
          <c:cat>
            <c:numRef>
              <c:f>Лист1!$A$2:$A$26</c:f>
              <c:numCache>
                <c:formatCode>#,##0.00</c:formatCode>
                <c:ptCount val="25"/>
                <c:pt idx="0">
                  <c:v>13300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17600</c:v>
                </c:pt>
                <c:pt idx="7">
                  <c:v>17700</c:v>
                </c:pt>
                <c:pt idx="8">
                  <c:v>18200</c:v>
                </c:pt>
                <c:pt idx="9">
                  <c:v>18700</c:v>
                </c:pt>
                <c:pt idx="10">
                  <c:v>18900</c:v>
                </c:pt>
                <c:pt idx="11">
                  <c:v>19100</c:v>
                </c:pt>
                <c:pt idx="12">
                  <c:v>19600</c:v>
                </c:pt>
                <c:pt idx="13">
                  <c:v>20000</c:v>
                </c:pt>
                <c:pt idx="14">
                  <c:v>20100</c:v>
                </c:pt>
                <c:pt idx="15">
                  <c:v>20500</c:v>
                </c:pt>
                <c:pt idx="16">
                  <c:v>22800</c:v>
                </c:pt>
                <c:pt idx="17">
                  <c:v>22900</c:v>
                </c:pt>
                <c:pt idx="18">
                  <c:v>23600</c:v>
                </c:pt>
                <c:pt idx="19">
                  <c:v>24100</c:v>
                </c:pt>
                <c:pt idx="20">
                  <c:v>25000</c:v>
                </c:pt>
                <c:pt idx="21">
                  <c:v>25500</c:v>
                </c:pt>
                <c:pt idx="22">
                  <c:v>28125</c:v>
                </c:pt>
                <c:pt idx="23">
                  <c:v>28300</c:v>
                </c:pt>
                <c:pt idx="24">
                  <c:v>36400</c:v>
                </c:pt>
              </c:numCache>
            </c:numRef>
          </c:cat>
          <c:val>
            <c:numRef>
              <c:f>Лист1!$E$2:$E$26</c:f>
              <c:numCache>
                <c:formatCode>General</c:formatCode>
                <c:ptCount val="25"/>
                <c:pt idx="17" formatCode="#,##0">
                  <c:v>255600</c:v>
                </c:pt>
              </c:numCache>
            </c:numRef>
          </c:val>
          <c:smooth val="0"/>
        </c:ser>
        <c:ser>
          <c:idx val="6"/>
          <c:order val="4"/>
          <c:tx>
            <c:strRef>
              <c:f>Лист1!$F$1</c:f>
              <c:strCache>
                <c:ptCount val="1"/>
                <c:pt idx="0">
                  <c:v>Электроэнергетика и электротехника
КХТИ</c:v>
                </c:pt>
              </c:strCache>
            </c:strRef>
          </c:tx>
          <c:marker>
            <c:symbol val="circle"/>
            <c:size val="25"/>
            <c:spPr>
              <a:solidFill>
                <a:prstClr val="white">
                  <a:lumMod val="65000"/>
                </a:prstClr>
              </a:solidFill>
              <a:ln>
                <a:solidFill>
                  <a:prstClr val="black">
                    <a:shade val="95000"/>
                    <a:satMod val="105000"/>
                  </a:prstClr>
                </a:solidFill>
              </a:ln>
            </c:spPr>
          </c:marker>
          <c:dPt>
            <c:idx val="24"/>
            <c:marker>
              <c:spPr>
                <a:solidFill>
                  <a:prstClr val="white">
                    <a:lumMod val="65000"/>
                  </a:prstClr>
                </a:solidFill>
                <a:ln w="9525" cap="flat" cmpd="sng" algn="ctr">
                  <a:solidFill>
                    <a:schemeClr val="dk1">
                      <a:shade val="95000"/>
                      <a:satMod val="105000"/>
                    </a:scheme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c:spPr>
            </c:marker>
            <c:bubble3D val="0"/>
            <c:spPr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dPt>
          <c:cat>
            <c:numRef>
              <c:f>Лист1!$A$2:$A$26</c:f>
              <c:numCache>
                <c:formatCode>#,##0.00</c:formatCode>
                <c:ptCount val="25"/>
                <c:pt idx="0">
                  <c:v>13300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17600</c:v>
                </c:pt>
                <c:pt idx="7">
                  <c:v>17700</c:v>
                </c:pt>
                <c:pt idx="8">
                  <c:v>18200</c:v>
                </c:pt>
                <c:pt idx="9">
                  <c:v>18700</c:v>
                </c:pt>
                <c:pt idx="10">
                  <c:v>18900</c:v>
                </c:pt>
                <c:pt idx="11">
                  <c:v>19100</c:v>
                </c:pt>
                <c:pt idx="12">
                  <c:v>19600</c:v>
                </c:pt>
                <c:pt idx="13">
                  <c:v>20000</c:v>
                </c:pt>
                <c:pt idx="14">
                  <c:v>20100</c:v>
                </c:pt>
                <c:pt idx="15">
                  <c:v>20500</c:v>
                </c:pt>
                <c:pt idx="16">
                  <c:v>22800</c:v>
                </c:pt>
                <c:pt idx="17">
                  <c:v>22900</c:v>
                </c:pt>
                <c:pt idx="18">
                  <c:v>23600</c:v>
                </c:pt>
                <c:pt idx="19">
                  <c:v>24100</c:v>
                </c:pt>
                <c:pt idx="20">
                  <c:v>25000</c:v>
                </c:pt>
                <c:pt idx="21">
                  <c:v>25500</c:v>
                </c:pt>
                <c:pt idx="22">
                  <c:v>28125</c:v>
                </c:pt>
                <c:pt idx="23">
                  <c:v>28300</c:v>
                </c:pt>
                <c:pt idx="24">
                  <c:v>36400</c:v>
                </c:pt>
              </c:numCache>
            </c:numRef>
          </c:cat>
          <c:val>
            <c:numRef>
              <c:f>Лист1!$F$2:$F$26</c:f>
              <c:numCache>
                <c:formatCode>General</c:formatCode>
                <c:ptCount val="25"/>
                <c:pt idx="18" formatCode="#,##0">
                  <c:v>192000</c:v>
                </c:pt>
              </c:numCache>
            </c:numRef>
          </c:val>
          <c:smooth val="0"/>
        </c:ser>
        <c:ser>
          <c:idx val="7"/>
          <c:order val="5"/>
          <c:tx>
            <c:strRef>
              <c:f>Лист1!$G$1</c:f>
              <c:strCache>
                <c:ptCount val="1"/>
                <c:pt idx="0">
                  <c:v>Электроэнергетика и электротехника КГЭУ</c:v>
                </c:pt>
              </c:strCache>
            </c:strRef>
          </c:tx>
          <c:marker>
            <c:symbol val="circle"/>
            <c:size val="20"/>
            <c:spPr>
              <a:solidFill>
                <a:prstClr val="white">
                  <a:lumMod val="65000"/>
                </a:prstClr>
              </a:solidFill>
              <a:ln>
                <a:solidFill>
                  <a:prstClr val="black">
                    <a:shade val="95000"/>
                    <a:satMod val="105000"/>
                  </a:prstClr>
                </a:solidFill>
              </a:ln>
            </c:spPr>
          </c:marker>
          <c:dLbls>
            <c:dLbl>
              <c:idx val="13"/>
              <c:layout>
                <c:manualLayout>
                  <c:x val="-2.9166666666666667E-2"/>
                  <c:y val="-4.4955303744355253E-2"/>
                </c:manualLayout>
              </c:layout>
              <c:tx>
                <c:rich>
                  <a:bodyPr/>
                  <a:lstStyle/>
                  <a:p>
                    <a:r>
                      <a:rPr lang="ru-RU" sz="1050" b="0" smtClean="0"/>
                      <a:t>Финансы</a:t>
                    </a:r>
                    <a:endParaRPr lang="en-US" sz="1050" b="0" smtClean="0"/>
                  </a:p>
                  <a:p>
                    <a:r>
                      <a:rPr lang="ru-RU" sz="1050" b="0" smtClean="0"/>
                      <a:t> </a:t>
                    </a:r>
                    <a:r>
                      <a:rPr lang="ru-RU" sz="1050" b="0"/>
                      <a:t>и кредит</a:t>
                    </a:r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18"/>
              <c:layout>
                <c:manualLayout>
                  <c:x val="-2.5982813655524614E-2"/>
                  <c:y val="-0.27316975241622521"/>
                </c:manualLayout>
              </c:layout>
              <c:tx>
                <c:rich>
                  <a:bodyPr/>
                  <a:lstStyle/>
                  <a:p>
                    <a:r>
                      <a:rPr lang="ru-RU" b="0" dirty="0"/>
                      <a:t>Электроэнергетика и электротехника </a:t>
                    </a:r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19"/>
              <c:layout>
                <c:manualLayout>
                  <c:x val="-3.0085470858546202E-2"/>
                  <c:y val="-0.2514896133355739"/>
                </c:manualLayout>
              </c:layout>
              <c:tx>
                <c:rich>
                  <a:bodyPr/>
                  <a:lstStyle/>
                  <a:p>
                    <a:r>
                      <a:rPr lang="ru-RU" b="0" dirty="0"/>
                      <a:t>Электроэнергетика и электротехника </a:t>
                    </a:r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20"/>
              <c:layout>
                <c:manualLayout>
                  <c:x val="-3.0085363180081089E-2"/>
                  <c:y val="-0.2514896133355739"/>
                </c:manualLayout>
              </c:layout>
              <c:tx>
                <c:rich>
                  <a:bodyPr/>
                  <a:lstStyle/>
                  <a:p>
                    <a:r>
                      <a:rPr lang="ru-RU" b="0" dirty="0"/>
                      <a:t>Электроэнергетика и электротехника </a:t>
                    </a:r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21"/>
              <c:layout>
                <c:manualLayout>
                  <c:x val="-2.8717954350360637E-2"/>
                  <c:y val="-0.24715358551944291"/>
                </c:manualLayout>
              </c:layout>
              <c:tx>
                <c:rich>
                  <a:bodyPr/>
                  <a:lstStyle/>
                  <a:p>
                    <a:r>
                      <a:rPr lang="ru-RU" b="0" dirty="0"/>
                      <a:t>Электроэнергетика и электротехника </a:t>
                    </a:r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23"/>
              <c:layout>
                <c:manualLayout>
                  <c:x val="-3.2820396196451954E-2"/>
                  <c:y val="-0.25365762724363833"/>
                </c:manualLayout>
              </c:layout>
              <c:tx>
                <c:rich>
                  <a:bodyPr/>
                  <a:lstStyle/>
                  <a:p>
                    <a:r>
                      <a:rPr lang="ru-RU" sz="1050" b="0" dirty="0"/>
                      <a:t>Теплоэнергетика и </a:t>
                    </a:r>
                    <a:r>
                      <a:rPr lang="ru-RU" sz="1050" b="0" dirty="0" smtClean="0"/>
                      <a:t>электроэнергетика</a:t>
                    </a:r>
                    <a:endParaRPr lang="ru-RU" sz="1050" b="0" dirty="0"/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24"/>
              <c:layout>
                <c:manualLayout>
                  <c:x val="-2.7777887139107602E-2"/>
                  <c:y val="-0.24497020773328854"/>
                </c:manualLayout>
              </c:layout>
              <c:tx>
                <c:rich>
                  <a:bodyPr/>
                  <a:lstStyle/>
                  <a:p>
                    <a:r>
                      <a:rPr lang="ru-RU" sz="1050" b="0" dirty="0"/>
                      <a:t>Теплоэнергетика и </a:t>
                    </a:r>
                    <a:r>
                      <a:rPr lang="ru-RU" sz="1050" b="0" dirty="0" smtClean="0"/>
                      <a:t>электроэнергетика</a:t>
                    </a:r>
                    <a:endParaRPr lang="ru-RU" sz="1050" b="0" dirty="0"/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sz="1050" b="0"/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Лист1!$A$2:$A$26</c:f>
              <c:numCache>
                <c:formatCode>#,##0.00</c:formatCode>
                <c:ptCount val="25"/>
                <c:pt idx="0">
                  <c:v>13300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17600</c:v>
                </c:pt>
                <c:pt idx="7">
                  <c:v>17700</c:v>
                </c:pt>
                <c:pt idx="8">
                  <c:v>18200</c:v>
                </c:pt>
                <c:pt idx="9">
                  <c:v>18700</c:v>
                </c:pt>
                <c:pt idx="10">
                  <c:v>18900</c:v>
                </c:pt>
                <c:pt idx="11">
                  <c:v>19100</c:v>
                </c:pt>
                <c:pt idx="12">
                  <c:v>19600</c:v>
                </c:pt>
                <c:pt idx="13">
                  <c:v>20000</c:v>
                </c:pt>
                <c:pt idx="14">
                  <c:v>20100</c:v>
                </c:pt>
                <c:pt idx="15">
                  <c:v>20500</c:v>
                </c:pt>
                <c:pt idx="16">
                  <c:v>22800</c:v>
                </c:pt>
                <c:pt idx="17">
                  <c:v>22900</c:v>
                </c:pt>
                <c:pt idx="18">
                  <c:v>23600</c:v>
                </c:pt>
                <c:pt idx="19">
                  <c:v>24100</c:v>
                </c:pt>
                <c:pt idx="20">
                  <c:v>25000</c:v>
                </c:pt>
                <c:pt idx="21">
                  <c:v>25500</c:v>
                </c:pt>
                <c:pt idx="22">
                  <c:v>28125</c:v>
                </c:pt>
                <c:pt idx="23">
                  <c:v>28300</c:v>
                </c:pt>
                <c:pt idx="24">
                  <c:v>36400</c:v>
                </c:pt>
              </c:numCache>
            </c:numRef>
          </c:cat>
          <c:val>
            <c:numRef>
              <c:f>Лист1!$G$2:$G$26</c:f>
              <c:numCache>
                <c:formatCode>General</c:formatCode>
                <c:ptCount val="25"/>
                <c:pt idx="18" formatCode="#,##0">
                  <c:v>176000</c:v>
                </c:pt>
              </c:numCache>
            </c:numRef>
          </c:val>
          <c:smooth val="0"/>
        </c:ser>
        <c:ser>
          <c:idx val="8"/>
          <c:order val="6"/>
          <c:tx>
            <c:strRef>
              <c:f>Лист1!$H$1</c:f>
              <c:strCache>
                <c:ptCount val="1"/>
                <c:pt idx="0">
                  <c:v>Теплоэнергетика и электроэнергетика
КАИ</c:v>
                </c:pt>
              </c:strCache>
            </c:strRef>
          </c:tx>
          <c:marker>
            <c:symbol val="circle"/>
            <c:size val="14"/>
            <c:spPr>
              <a:solidFill>
                <a:prstClr val="white">
                  <a:lumMod val="65000"/>
                </a:prstClr>
              </a:solidFill>
              <a:ln>
                <a:solidFill>
                  <a:prstClr val="black">
                    <a:shade val="95000"/>
                    <a:satMod val="105000"/>
                  </a:prstClr>
                </a:solidFill>
              </a:ln>
            </c:spPr>
          </c:marker>
          <c:dLbls>
            <c:dLbl>
              <c:idx val="12"/>
              <c:layout>
                <c:manualLayout>
                  <c:x val="-4.4444444444444502E-2"/>
                  <c:y val="4.6998726641825937E-2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Бухгалтерский учет, </a:t>
                    </a:r>
                    <a:endParaRPr lang="en-US" smtClean="0"/>
                  </a:p>
                  <a:p>
                    <a:r>
                      <a:rPr lang="ru-RU" smtClean="0"/>
                      <a:t>анализ </a:t>
                    </a:r>
                    <a:r>
                      <a:rPr lang="ru-RU"/>
                      <a:t>и аудит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numRef>
              <c:f>Лист1!$A$2:$A$26</c:f>
              <c:numCache>
                <c:formatCode>#,##0.00</c:formatCode>
                <c:ptCount val="25"/>
                <c:pt idx="0">
                  <c:v>13300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17600</c:v>
                </c:pt>
                <c:pt idx="7">
                  <c:v>17700</c:v>
                </c:pt>
                <c:pt idx="8">
                  <c:v>18200</c:v>
                </c:pt>
                <c:pt idx="9">
                  <c:v>18700</c:v>
                </c:pt>
                <c:pt idx="10">
                  <c:v>18900</c:v>
                </c:pt>
                <c:pt idx="11">
                  <c:v>19100</c:v>
                </c:pt>
                <c:pt idx="12">
                  <c:v>19600</c:v>
                </c:pt>
                <c:pt idx="13">
                  <c:v>20000</c:v>
                </c:pt>
                <c:pt idx="14">
                  <c:v>20100</c:v>
                </c:pt>
                <c:pt idx="15">
                  <c:v>20500</c:v>
                </c:pt>
                <c:pt idx="16">
                  <c:v>22800</c:v>
                </c:pt>
                <c:pt idx="17">
                  <c:v>22900</c:v>
                </c:pt>
                <c:pt idx="18">
                  <c:v>23600</c:v>
                </c:pt>
                <c:pt idx="19">
                  <c:v>24100</c:v>
                </c:pt>
                <c:pt idx="20">
                  <c:v>25000</c:v>
                </c:pt>
                <c:pt idx="21">
                  <c:v>25500</c:v>
                </c:pt>
                <c:pt idx="22">
                  <c:v>28125</c:v>
                </c:pt>
                <c:pt idx="23">
                  <c:v>28300</c:v>
                </c:pt>
                <c:pt idx="24">
                  <c:v>36400</c:v>
                </c:pt>
              </c:numCache>
            </c:numRef>
          </c:cat>
          <c:val>
            <c:numRef>
              <c:f>Лист1!$H$2:$H$26</c:f>
              <c:numCache>
                <c:formatCode>General</c:formatCode>
                <c:ptCount val="25"/>
                <c:pt idx="22">
                  <c:v>179600</c:v>
                </c:pt>
              </c:numCache>
            </c:numRef>
          </c:val>
          <c:smooth val="0"/>
        </c:ser>
        <c:ser>
          <c:idx val="9"/>
          <c:order val="7"/>
          <c:tx>
            <c:strRef>
              <c:f>Лист1!$I$1</c:f>
              <c:strCache>
                <c:ptCount val="1"/>
                <c:pt idx="0">
                  <c:v>Теплоэнергетика и электроэнергетика
КГЭУ</c:v>
                </c:pt>
              </c:strCache>
            </c:strRef>
          </c:tx>
          <c:spPr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circle"/>
            <c:size val="23"/>
            <c:spPr>
              <a:gradFill rotWithShape="1">
                <a:gsLst>
                  <a:gs pos="0">
                    <a:schemeClr val="dk1">
                      <a:tint val="50000"/>
                      <a:satMod val="300000"/>
                    </a:schemeClr>
                  </a:gs>
                  <a:gs pos="35000">
                    <a:schemeClr val="dk1">
                      <a:tint val="37000"/>
                      <a:satMod val="300000"/>
                    </a:schemeClr>
                  </a:gs>
                  <a:gs pos="100000">
                    <a:schemeClr val="dk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marker>
          <c:dLbls>
            <c:dLbl>
              <c:idx val="8"/>
              <c:layout>
                <c:manualLayout>
                  <c:x val="-2.7799241685176782E-2"/>
                  <c:y val="-0.25365762724363833"/>
                </c:manualLayout>
              </c:layout>
              <c:tx>
                <c:rich>
                  <a:bodyPr rot="-5400000" vert="horz"/>
                  <a:lstStyle/>
                  <a:p>
                    <a:pPr>
                      <a:defRPr sz="1050" b="1"/>
                    </a:pPr>
                    <a:r>
                      <a:rPr lang="ru-RU" sz="1050" b="1" dirty="0" smtClean="0"/>
                      <a:t>Инженерная</a:t>
                    </a:r>
                    <a:r>
                      <a:rPr lang="ru-RU" sz="1050" b="1" baseline="0" dirty="0" smtClean="0"/>
                      <a:t> защита окружающей среды</a:t>
                    </a:r>
                    <a:endParaRPr lang="ru-RU" sz="1050" b="1" dirty="0" smtClean="0"/>
                  </a:p>
                </c:rich>
              </c:tx>
              <c:spPr/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14"/>
              <c:layout>
                <c:manualLayout>
                  <c:x val="-1.5277777777777781E-2"/>
                  <c:y val="2.4521074769648314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22"/>
              <c:layout>
                <c:manualLayout>
                  <c:x val="-3.6922945721008654E-2"/>
                  <c:y val="-0.2233054325307248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Теплоэнергетика и </a:t>
                    </a:r>
                    <a:r>
                      <a:rPr lang="ru-RU" dirty="0" smtClean="0"/>
                      <a:t>электроэнергетика</a:t>
                    </a:r>
                    <a:endParaRPr lang="ru-RU" dirty="0"/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23"/>
              <c:layout>
                <c:manualLayout>
                  <c:x val="-3.4187912704637446E-2"/>
                  <c:y val="-0.21029734908233355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Теплоэнергетика и </a:t>
                    </a:r>
                    <a:r>
                      <a:rPr lang="ru-RU" dirty="0" smtClean="0"/>
                      <a:t>электроэнергетика</a:t>
                    </a:r>
                    <a:endParaRPr lang="ru-RU" dirty="0"/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24"/>
              <c:layout>
                <c:manualLayout>
                  <c:x val="-3.5555429212822939E-2"/>
                  <c:y val="-0.22330543253072488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Теплоэнергетика и </a:t>
                    </a:r>
                    <a:r>
                      <a:rPr lang="ru-RU" dirty="0" smtClean="0"/>
                      <a:t>электроэнергетика</a:t>
                    </a:r>
                    <a:endParaRPr lang="ru-RU" dirty="0"/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25"/>
              <c:layout>
                <c:manualLayout>
                  <c:x val="-3.1452879688266676E-2"/>
                  <c:y val="-0.2338554661946883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Теплоэнергетика и </a:t>
                    </a:r>
                    <a:r>
                      <a:rPr lang="ru-RU" dirty="0" smtClean="0"/>
                      <a:t>электроэнергетика</a:t>
                    </a:r>
                    <a:endParaRPr lang="ru-RU" dirty="0"/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sz="1050"/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Лист1!$A$2:$A$26</c:f>
              <c:numCache>
                <c:formatCode>#,##0.00</c:formatCode>
                <c:ptCount val="25"/>
                <c:pt idx="0">
                  <c:v>13300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17600</c:v>
                </c:pt>
                <c:pt idx="7">
                  <c:v>17700</c:v>
                </c:pt>
                <c:pt idx="8">
                  <c:v>18200</c:v>
                </c:pt>
                <c:pt idx="9">
                  <c:v>18700</c:v>
                </c:pt>
                <c:pt idx="10">
                  <c:v>18900</c:v>
                </c:pt>
                <c:pt idx="11">
                  <c:v>19100</c:v>
                </c:pt>
                <c:pt idx="12">
                  <c:v>19600</c:v>
                </c:pt>
                <c:pt idx="13">
                  <c:v>20000</c:v>
                </c:pt>
                <c:pt idx="14">
                  <c:v>20100</c:v>
                </c:pt>
                <c:pt idx="15">
                  <c:v>20500</c:v>
                </c:pt>
                <c:pt idx="16">
                  <c:v>22800</c:v>
                </c:pt>
                <c:pt idx="17">
                  <c:v>22900</c:v>
                </c:pt>
                <c:pt idx="18">
                  <c:v>23600</c:v>
                </c:pt>
                <c:pt idx="19">
                  <c:v>24100</c:v>
                </c:pt>
                <c:pt idx="20">
                  <c:v>25000</c:v>
                </c:pt>
                <c:pt idx="21">
                  <c:v>25500</c:v>
                </c:pt>
                <c:pt idx="22">
                  <c:v>28125</c:v>
                </c:pt>
                <c:pt idx="23">
                  <c:v>28300</c:v>
                </c:pt>
                <c:pt idx="24">
                  <c:v>36400</c:v>
                </c:pt>
              </c:numCache>
            </c:numRef>
          </c:cat>
          <c:val>
            <c:numRef>
              <c:f>Лист1!$I$2:$I$26</c:f>
              <c:numCache>
                <c:formatCode>General</c:formatCode>
                <c:ptCount val="25"/>
                <c:pt idx="22" formatCode="#,##0">
                  <c:v>176000</c:v>
                </c:pt>
              </c:numCache>
            </c:numRef>
          </c:val>
          <c:smooth val="0"/>
        </c:ser>
        <c:ser>
          <c:idx val="10"/>
          <c:order val="8"/>
          <c:tx>
            <c:strRef>
              <c:f>Лист1!$J$1</c:f>
              <c:strCache>
                <c:ptCount val="1"/>
                <c:pt idx="0">
                  <c:v>Техносферная безопасность КАИ</c:v>
                </c:pt>
              </c:strCache>
            </c:strRef>
          </c:tx>
          <c:spPr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circle"/>
            <c:size val="25"/>
            <c:spPr>
              <a:gradFill rotWithShape="1">
                <a:gsLst>
                  <a:gs pos="0">
                    <a:schemeClr val="dk1">
                      <a:tint val="50000"/>
                      <a:satMod val="300000"/>
                    </a:schemeClr>
                  </a:gs>
                  <a:gs pos="35000">
                    <a:schemeClr val="dk1">
                      <a:tint val="37000"/>
                      <a:satMod val="300000"/>
                    </a:schemeClr>
                  </a:gs>
                  <a:gs pos="100000">
                    <a:schemeClr val="dk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marker>
          <c:dLbls>
            <c:dLbl>
              <c:idx val="6"/>
              <c:layout>
                <c:manualLayout>
                  <c:x val="-2.1880264130968025E-2"/>
                  <c:y val="-0.17344111264522327"/>
                </c:manualLayout>
              </c:layout>
              <c:tx>
                <c:rich>
                  <a:bodyPr/>
                  <a:lstStyle/>
                  <a:p>
                    <a:r>
                      <a:rPr lang="ru-RU" dirty="0" err="1"/>
                      <a:t>Техносферная</a:t>
                    </a:r>
                    <a:r>
                      <a:rPr lang="ru-RU" dirty="0"/>
                      <a:t> безопасность </a:t>
                    </a:r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7"/>
              <c:layout>
                <c:manualLayout>
                  <c:x val="-3.1452879688266593E-2"/>
                  <c:y val="-0.16043302919683142"/>
                </c:manualLayout>
              </c:layout>
              <c:tx>
                <c:rich>
                  <a:bodyPr/>
                  <a:lstStyle/>
                  <a:p>
                    <a:r>
                      <a:rPr lang="ru-RU" err="1"/>
                      <a:t>Техносферная</a:t>
                    </a:r>
                    <a:r>
                      <a:rPr lang="ru-RU"/>
                      <a:t> </a:t>
                    </a:r>
                    <a:r>
                      <a:rPr lang="ru-RU" smtClean="0"/>
                      <a:t>безопасность</a:t>
                    </a:r>
                    <a:endParaRPr lang="ru-RU"/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8"/>
              <c:layout>
                <c:manualLayout>
                  <c:x val="-3.2948748926984212E-2"/>
                  <c:y val="-0.16043302919683142"/>
                </c:manualLayout>
              </c:layout>
              <c:tx>
                <c:rich>
                  <a:bodyPr/>
                  <a:lstStyle/>
                  <a:p>
                    <a:r>
                      <a:rPr lang="ru-RU" sz="900" dirty="0"/>
                      <a:t>Техносферная безопасность </a:t>
                    </a:r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sz="900"/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Лист1!$A$2:$A$26</c:f>
              <c:numCache>
                <c:formatCode>#,##0.00</c:formatCode>
                <c:ptCount val="25"/>
                <c:pt idx="0">
                  <c:v>13300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17600</c:v>
                </c:pt>
                <c:pt idx="7">
                  <c:v>17700</c:v>
                </c:pt>
                <c:pt idx="8">
                  <c:v>18200</c:v>
                </c:pt>
                <c:pt idx="9">
                  <c:v>18700</c:v>
                </c:pt>
                <c:pt idx="10">
                  <c:v>18900</c:v>
                </c:pt>
                <c:pt idx="11">
                  <c:v>19100</c:v>
                </c:pt>
                <c:pt idx="12">
                  <c:v>19600</c:v>
                </c:pt>
                <c:pt idx="13">
                  <c:v>20000</c:v>
                </c:pt>
                <c:pt idx="14">
                  <c:v>20100</c:v>
                </c:pt>
                <c:pt idx="15">
                  <c:v>20500</c:v>
                </c:pt>
                <c:pt idx="16">
                  <c:v>22800</c:v>
                </c:pt>
                <c:pt idx="17">
                  <c:v>22900</c:v>
                </c:pt>
                <c:pt idx="18">
                  <c:v>23600</c:v>
                </c:pt>
                <c:pt idx="19">
                  <c:v>24100</c:v>
                </c:pt>
                <c:pt idx="20">
                  <c:v>25000</c:v>
                </c:pt>
                <c:pt idx="21">
                  <c:v>25500</c:v>
                </c:pt>
                <c:pt idx="22">
                  <c:v>28125</c:v>
                </c:pt>
                <c:pt idx="23">
                  <c:v>28300</c:v>
                </c:pt>
                <c:pt idx="24">
                  <c:v>36400</c:v>
                </c:pt>
              </c:numCache>
            </c:numRef>
          </c:cat>
          <c:val>
            <c:numRef>
              <c:f>Лист1!$J$2:$J$26</c:f>
              <c:numCache>
                <c:formatCode>General</c:formatCode>
                <c:ptCount val="25"/>
                <c:pt idx="6">
                  <c:v>187600</c:v>
                </c:pt>
              </c:numCache>
            </c:numRef>
          </c:val>
          <c:smooth val="0"/>
        </c:ser>
        <c:ser>
          <c:idx val="11"/>
          <c:order val="9"/>
          <c:tx>
            <c:strRef>
              <c:f>Лист1!$K$1</c:f>
              <c:strCache>
                <c:ptCount val="1"/>
                <c:pt idx="0">
                  <c:v>Техносферная безопасность КГЭУ</c:v>
                </c:pt>
              </c:strCache>
            </c:strRef>
          </c:tx>
          <c:spPr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circle"/>
            <c:size val="18"/>
            <c:spPr>
              <a:gradFill rotWithShape="1">
                <a:gsLst>
                  <a:gs pos="0">
                    <a:schemeClr val="dk1">
                      <a:tint val="50000"/>
                      <a:satMod val="300000"/>
                    </a:schemeClr>
                  </a:gs>
                  <a:gs pos="35000">
                    <a:schemeClr val="dk1">
                      <a:tint val="37000"/>
                      <a:satMod val="300000"/>
                    </a:schemeClr>
                  </a:gs>
                  <a:gs pos="100000">
                    <a:schemeClr val="dk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marker>
          <c:cat>
            <c:numRef>
              <c:f>Лист1!$A$2:$A$26</c:f>
              <c:numCache>
                <c:formatCode>#,##0.00</c:formatCode>
                <c:ptCount val="25"/>
                <c:pt idx="0">
                  <c:v>13300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17600</c:v>
                </c:pt>
                <c:pt idx="7">
                  <c:v>17700</c:v>
                </c:pt>
                <c:pt idx="8">
                  <c:v>18200</c:v>
                </c:pt>
                <c:pt idx="9">
                  <c:v>18700</c:v>
                </c:pt>
                <c:pt idx="10">
                  <c:v>18900</c:v>
                </c:pt>
                <c:pt idx="11">
                  <c:v>19100</c:v>
                </c:pt>
                <c:pt idx="12">
                  <c:v>19600</c:v>
                </c:pt>
                <c:pt idx="13">
                  <c:v>20000</c:v>
                </c:pt>
                <c:pt idx="14">
                  <c:v>20100</c:v>
                </c:pt>
                <c:pt idx="15">
                  <c:v>20500</c:v>
                </c:pt>
                <c:pt idx="16">
                  <c:v>22800</c:v>
                </c:pt>
                <c:pt idx="17">
                  <c:v>22900</c:v>
                </c:pt>
                <c:pt idx="18">
                  <c:v>23600</c:v>
                </c:pt>
                <c:pt idx="19">
                  <c:v>24100</c:v>
                </c:pt>
                <c:pt idx="20">
                  <c:v>25000</c:v>
                </c:pt>
                <c:pt idx="21">
                  <c:v>25500</c:v>
                </c:pt>
                <c:pt idx="22">
                  <c:v>28125</c:v>
                </c:pt>
                <c:pt idx="23">
                  <c:v>28300</c:v>
                </c:pt>
                <c:pt idx="24">
                  <c:v>36400</c:v>
                </c:pt>
              </c:numCache>
            </c:numRef>
          </c:cat>
          <c:val>
            <c:numRef>
              <c:f>Лист1!$K$2:$K$26</c:f>
              <c:numCache>
                <c:formatCode>General</c:formatCode>
                <c:ptCount val="25"/>
                <c:pt idx="6">
                  <c:v>176000</c:v>
                </c:pt>
              </c:numCache>
            </c:numRef>
          </c:val>
          <c:smooth val="0"/>
        </c:ser>
        <c:ser>
          <c:idx val="12"/>
          <c:order val="10"/>
          <c:tx>
            <c:strRef>
              <c:f>Лист1!$L$1</c:f>
              <c:strCache>
                <c:ptCount val="1"/>
                <c:pt idx="0">
                  <c:v>Инженерная защита окружающей среды КГАСУ</c:v>
                </c:pt>
              </c:strCache>
            </c:strRef>
          </c:tx>
          <c:spPr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circle"/>
            <c:size val="23"/>
            <c:spPr>
              <a:gradFill rotWithShape="1">
                <a:gsLst>
                  <a:gs pos="0">
                    <a:schemeClr val="dk1">
                      <a:tint val="50000"/>
                      <a:satMod val="300000"/>
                    </a:schemeClr>
                  </a:gs>
                  <a:gs pos="35000">
                    <a:schemeClr val="dk1">
                      <a:tint val="37000"/>
                      <a:satMod val="300000"/>
                    </a:schemeClr>
                  </a:gs>
                  <a:gs pos="100000">
                    <a:schemeClr val="dk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marker>
          <c:dLbls>
            <c:dLbl>
              <c:idx val="7"/>
              <c:layout>
                <c:manualLayout>
                  <c:x val="-3.1452879688266579E-2"/>
                  <c:y val="-0.22547344643878964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Инженерная защита окружающей </a:t>
                    </a:r>
                    <a:r>
                      <a:rPr lang="ru-RU" smtClean="0"/>
                      <a:t>среды</a:t>
                    </a:r>
                    <a:endParaRPr lang="ru-RU"/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8"/>
              <c:layout>
                <c:manualLayout>
                  <c:x val="-2.4615297147339052E-2"/>
                  <c:y val="-0.24932159942750776"/>
                </c:manualLayout>
              </c:layout>
              <c:tx>
                <c:rich>
                  <a:bodyPr/>
                  <a:lstStyle/>
                  <a:p>
                    <a:r>
                      <a:rPr lang="ru-RU" sz="1000" dirty="0"/>
                      <a:t>Инженерная защита окружающей </a:t>
                    </a:r>
                    <a:r>
                      <a:rPr lang="ru-RU" sz="1000" dirty="0" smtClean="0"/>
                      <a:t>среды</a:t>
                    </a:r>
                    <a:endParaRPr lang="ru-RU" sz="1000" dirty="0"/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9"/>
              <c:layout>
                <c:manualLayout>
                  <c:x val="-2.7350330163710079E-2"/>
                  <c:y val="-0.21463354760821968"/>
                </c:manualLayout>
              </c:layout>
              <c:tx>
                <c:rich>
                  <a:bodyPr/>
                  <a:lstStyle/>
                  <a:p>
                    <a:r>
                      <a:rPr lang="ru-RU" sz="1000" dirty="0"/>
                      <a:t>Инженерная защита окружающей среды </a:t>
                    </a:r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24"/>
              <c:layout>
                <c:manualLayout>
                  <c:x val="-3.1452879688266808E-2"/>
                  <c:y val="2.6016166896783498E-2"/>
                </c:manualLayout>
              </c:layout>
              <c:tx>
                <c:rich>
                  <a:bodyPr/>
                  <a:lstStyle/>
                  <a:p>
                    <a:r>
                      <a:rPr lang="ru-RU" sz="1000" smtClean="0"/>
                      <a:t>КАИ</a:t>
                    </a:r>
                    <a:endParaRPr lang="en-US" sz="1000"/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25"/>
              <c:layout>
                <c:manualLayout>
                  <c:x val="-3.4722222222222224E-2"/>
                  <c:y val="1.5176097356457073E-2"/>
                </c:manualLayout>
              </c:layout>
              <c:tx>
                <c:rich>
                  <a:bodyPr/>
                  <a:lstStyle/>
                  <a:p>
                    <a:r>
                      <a:rPr lang="ru-RU" sz="1000" dirty="0" smtClean="0"/>
                      <a:t>КАИ</a:t>
                    </a:r>
                    <a:endParaRPr lang="en-US" sz="1000" dirty="0"/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Лист1!$A$2:$A$26</c:f>
              <c:numCache>
                <c:formatCode>#,##0.00</c:formatCode>
                <c:ptCount val="25"/>
                <c:pt idx="0">
                  <c:v>13300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17600</c:v>
                </c:pt>
                <c:pt idx="7">
                  <c:v>17700</c:v>
                </c:pt>
                <c:pt idx="8">
                  <c:v>18200</c:v>
                </c:pt>
                <c:pt idx="9">
                  <c:v>18700</c:v>
                </c:pt>
                <c:pt idx="10">
                  <c:v>18900</c:v>
                </c:pt>
                <c:pt idx="11">
                  <c:v>19100</c:v>
                </c:pt>
                <c:pt idx="12">
                  <c:v>19600</c:v>
                </c:pt>
                <c:pt idx="13">
                  <c:v>20000</c:v>
                </c:pt>
                <c:pt idx="14">
                  <c:v>20100</c:v>
                </c:pt>
                <c:pt idx="15">
                  <c:v>20500</c:v>
                </c:pt>
                <c:pt idx="16">
                  <c:v>22800</c:v>
                </c:pt>
                <c:pt idx="17">
                  <c:v>22900</c:v>
                </c:pt>
                <c:pt idx="18">
                  <c:v>23600</c:v>
                </c:pt>
                <c:pt idx="19">
                  <c:v>24100</c:v>
                </c:pt>
                <c:pt idx="20">
                  <c:v>25000</c:v>
                </c:pt>
                <c:pt idx="21">
                  <c:v>25500</c:v>
                </c:pt>
                <c:pt idx="22">
                  <c:v>28125</c:v>
                </c:pt>
                <c:pt idx="23">
                  <c:v>28300</c:v>
                </c:pt>
                <c:pt idx="24">
                  <c:v>36400</c:v>
                </c:pt>
              </c:numCache>
            </c:numRef>
          </c:cat>
          <c:val>
            <c:numRef>
              <c:f>Лист1!$L$2:$L$26</c:f>
              <c:numCache>
                <c:formatCode>General</c:formatCode>
                <c:ptCount val="25"/>
                <c:pt idx="7">
                  <c:v>184800</c:v>
                </c:pt>
              </c:numCache>
            </c:numRef>
          </c:val>
          <c:smooth val="0"/>
        </c:ser>
        <c:ser>
          <c:idx val="13"/>
          <c:order val="11"/>
          <c:tx>
            <c:strRef>
              <c:f>Лист1!$M$1</c:f>
              <c:strCache>
                <c:ptCount val="1"/>
                <c:pt idx="0">
                  <c:v>Управление качеством
КАИ</c:v>
                </c:pt>
              </c:strCache>
            </c:strRef>
          </c:tx>
          <c:spPr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circle"/>
            <c:size val="20"/>
            <c:spPr>
              <a:gradFill rotWithShape="1">
                <a:gsLst>
                  <a:gs pos="0">
                    <a:schemeClr val="dk1">
                      <a:tint val="50000"/>
                      <a:satMod val="300000"/>
                    </a:schemeClr>
                  </a:gs>
                  <a:gs pos="35000">
                    <a:schemeClr val="dk1">
                      <a:tint val="37000"/>
                      <a:satMod val="300000"/>
                    </a:schemeClr>
                  </a:gs>
                  <a:gs pos="100000">
                    <a:schemeClr val="dk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marker>
          <c:dLbls>
            <c:dLbl>
              <c:idx val="18"/>
              <c:layout>
                <c:manualLayout>
                  <c:x val="-4.9999999999999933E-2"/>
                  <c:y val="4.2911880846884833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23"/>
              <c:layout>
                <c:manualLayout>
                  <c:x val="-3.6922945721008592E-2"/>
                  <c:y val="-0.17127309873715751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Управление </a:t>
                    </a:r>
                    <a:r>
                      <a:rPr lang="ru-RU" dirty="0" smtClean="0"/>
                      <a:t>качеством</a:t>
                    </a:r>
                    <a:endParaRPr lang="ru-RU" dirty="0"/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24"/>
              <c:layout>
                <c:manualLayout>
                  <c:x val="-3.1452987366731647E-2"/>
                  <c:y val="-0.16476905701296252"/>
                </c:manualLayout>
              </c:layout>
              <c:tx>
                <c:rich>
                  <a:bodyPr/>
                  <a:lstStyle/>
                  <a:p>
                    <a:r>
                      <a:rPr lang="ru-RU" sz="1100" b="0" dirty="0"/>
                      <a:t>Управление </a:t>
                    </a:r>
                    <a:r>
                      <a:rPr lang="ru-RU" sz="1100" b="0" dirty="0" smtClean="0"/>
                      <a:t>качеством</a:t>
                    </a:r>
                    <a:endParaRPr lang="ru-RU" sz="1100" b="0" dirty="0"/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25"/>
              <c:layout>
                <c:manualLayout>
                  <c:x val="-2.9188078529474058E-2"/>
                  <c:y val="-0.18644936680337179"/>
                </c:manualLayout>
              </c:layout>
              <c:tx>
                <c:rich>
                  <a:bodyPr/>
                  <a:lstStyle/>
                  <a:p>
                    <a:r>
                      <a:rPr lang="ru-RU" sz="1100" b="0" dirty="0"/>
                      <a:t>Управление </a:t>
                    </a:r>
                    <a:r>
                      <a:rPr lang="ru-RU" sz="1100" b="0" dirty="0" smtClean="0"/>
                      <a:t>качеством</a:t>
                    </a:r>
                    <a:endParaRPr lang="ru-RU" sz="1100" b="0" dirty="0"/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26"/>
              <c:delete val="1"/>
            </c:dLbl>
            <c:txPr>
              <a:bodyPr rot="-5400000" vert="horz"/>
              <a:lstStyle/>
              <a:p>
                <a:pPr>
                  <a:defRPr sz="1100" b="0"/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Лист1!$A$2:$A$26</c:f>
              <c:numCache>
                <c:formatCode>#,##0.00</c:formatCode>
                <c:ptCount val="25"/>
                <c:pt idx="0">
                  <c:v>13300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17600</c:v>
                </c:pt>
                <c:pt idx="7">
                  <c:v>17700</c:v>
                </c:pt>
                <c:pt idx="8">
                  <c:v>18200</c:v>
                </c:pt>
                <c:pt idx="9">
                  <c:v>18700</c:v>
                </c:pt>
                <c:pt idx="10">
                  <c:v>18900</c:v>
                </c:pt>
                <c:pt idx="11">
                  <c:v>19100</c:v>
                </c:pt>
                <c:pt idx="12">
                  <c:v>19600</c:v>
                </c:pt>
                <c:pt idx="13">
                  <c:v>20000</c:v>
                </c:pt>
                <c:pt idx="14">
                  <c:v>20100</c:v>
                </c:pt>
                <c:pt idx="15">
                  <c:v>20500</c:v>
                </c:pt>
                <c:pt idx="16">
                  <c:v>22800</c:v>
                </c:pt>
                <c:pt idx="17">
                  <c:v>22900</c:v>
                </c:pt>
                <c:pt idx="18">
                  <c:v>23600</c:v>
                </c:pt>
                <c:pt idx="19">
                  <c:v>24100</c:v>
                </c:pt>
                <c:pt idx="20">
                  <c:v>25000</c:v>
                </c:pt>
                <c:pt idx="21">
                  <c:v>25500</c:v>
                </c:pt>
                <c:pt idx="22">
                  <c:v>28125</c:v>
                </c:pt>
                <c:pt idx="23">
                  <c:v>28300</c:v>
                </c:pt>
                <c:pt idx="24">
                  <c:v>36400</c:v>
                </c:pt>
              </c:numCache>
            </c:numRef>
          </c:cat>
          <c:val>
            <c:numRef>
              <c:f>Лист1!$M$2:$M$26</c:f>
              <c:numCache>
                <c:formatCode>General</c:formatCode>
                <c:ptCount val="25"/>
                <c:pt idx="23">
                  <c:v>209600</c:v>
                </c:pt>
              </c:numCache>
            </c:numRef>
          </c:val>
          <c:smooth val="0"/>
        </c:ser>
        <c:ser>
          <c:idx val="14"/>
          <c:order val="12"/>
          <c:tx>
            <c:strRef>
              <c:f>Лист1!$N$1</c:f>
              <c:strCache>
                <c:ptCount val="1"/>
                <c:pt idx="0">
                  <c:v>Управление качеством
КХТИ</c:v>
                </c:pt>
              </c:strCache>
            </c:strRef>
          </c:tx>
          <c:spPr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circle"/>
            <c:size val="23"/>
            <c:spPr>
              <a:gradFill rotWithShape="1">
                <a:gsLst>
                  <a:gs pos="0">
                    <a:schemeClr val="dk1">
                      <a:tint val="50000"/>
                      <a:satMod val="300000"/>
                    </a:schemeClr>
                  </a:gs>
                  <a:gs pos="35000">
                    <a:schemeClr val="dk1">
                      <a:tint val="37000"/>
                      <a:satMod val="300000"/>
                    </a:schemeClr>
                  </a:gs>
                  <a:gs pos="100000">
                    <a:schemeClr val="dk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marker>
          <c:cat>
            <c:numRef>
              <c:f>Лист1!$A$2:$A$26</c:f>
              <c:numCache>
                <c:formatCode>#,##0.00</c:formatCode>
                <c:ptCount val="25"/>
                <c:pt idx="0">
                  <c:v>13300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17600</c:v>
                </c:pt>
                <c:pt idx="7">
                  <c:v>17700</c:v>
                </c:pt>
                <c:pt idx="8">
                  <c:v>18200</c:v>
                </c:pt>
                <c:pt idx="9">
                  <c:v>18700</c:v>
                </c:pt>
                <c:pt idx="10">
                  <c:v>18900</c:v>
                </c:pt>
                <c:pt idx="11">
                  <c:v>19100</c:v>
                </c:pt>
                <c:pt idx="12">
                  <c:v>19600</c:v>
                </c:pt>
                <c:pt idx="13">
                  <c:v>20000</c:v>
                </c:pt>
                <c:pt idx="14">
                  <c:v>20100</c:v>
                </c:pt>
                <c:pt idx="15">
                  <c:v>20500</c:v>
                </c:pt>
                <c:pt idx="16">
                  <c:v>22800</c:v>
                </c:pt>
                <c:pt idx="17">
                  <c:v>22900</c:v>
                </c:pt>
                <c:pt idx="18">
                  <c:v>23600</c:v>
                </c:pt>
                <c:pt idx="19">
                  <c:v>24100</c:v>
                </c:pt>
                <c:pt idx="20">
                  <c:v>25000</c:v>
                </c:pt>
                <c:pt idx="21">
                  <c:v>25500</c:v>
                </c:pt>
                <c:pt idx="22">
                  <c:v>28125</c:v>
                </c:pt>
                <c:pt idx="23">
                  <c:v>28300</c:v>
                </c:pt>
                <c:pt idx="24">
                  <c:v>36400</c:v>
                </c:pt>
              </c:numCache>
            </c:numRef>
          </c:cat>
          <c:val>
            <c:numRef>
              <c:f>Лист1!$N$2:$N$26</c:f>
              <c:numCache>
                <c:formatCode>General</c:formatCode>
                <c:ptCount val="25"/>
                <c:pt idx="23">
                  <c:v>220000</c:v>
                </c:pt>
              </c:numCache>
            </c:numRef>
          </c:val>
          <c:smooth val="0"/>
        </c:ser>
        <c:ser>
          <c:idx val="15"/>
          <c:order val="13"/>
          <c:tx>
            <c:strRef>
              <c:f>Лист1!$O$1</c:f>
              <c:strCache>
                <c:ptCount val="1"/>
                <c:pt idx="0">
                  <c:v>Психология КФУ</c:v>
                </c:pt>
              </c:strCache>
            </c:strRef>
          </c:tx>
          <c:spPr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circle"/>
            <c:size val="23"/>
            <c:spPr>
              <a:gradFill rotWithShape="1">
                <a:gsLst>
                  <a:gs pos="0">
                    <a:schemeClr val="dk1">
                      <a:tint val="50000"/>
                      <a:satMod val="300000"/>
                    </a:schemeClr>
                  </a:gs>
                  <a:gs pos="35000">
                    <a:schemeClr val="dk1">
                      <a:tint val="37000"/>
                      <a:satMod val="300000"/>
                    </a:schemeClr>
                  </a:gs>
                  <a:gs pos="100000">
                    <a:schemeClr val="dk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marker>
          <c:cat>
            <c:numRef>
              <c:f>Лист1!$A$2:$A$26</c:f>
              <c:numCache>
                <c:formatCode>#,##0.00</c:formatCode>
                <c:ptCount val="25"/>
                <c:pt idx="0">
                  <c:v>13300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17600</c:v>
                </c:pt>
                <c:pt idx="7">
                  <c:v>17700</c:v>
                </c:pt>
                <c:pt idx="8">
                  <c:v>18200</c:v>
                </c:pt>
                <c:pt idx="9">
                  <c:v>18700</c:v>
                </c:pt>
                <c:pt idx="10">
                  <c:v>18900</c:v>
                </c:pt>
                <c:pt idx="11">
                  <c:v>19100</c:v>
                </c:pt>
                <c:pt idx="12">
                  <c:v>19600</c:v>
                </c:pt>
                <c:pt idx="13">
                  <c:v>20000</c:v>
                </c:pt>
                <c:pt idx="14">
                  <c:v>20100</c:v>
                </c:pt>
                <c:pt idx="15">
                  <c:v>20500</c:v>
                </c:pt>
                <c:pt idx="16">
                  <c:v>22800</c:v>
                </c:pt>
                <c:pt idx="17">
                  <c:v>22900</c:v>
                </c:pt>
                <c:pt idx="18">
                  <c:v>23600</c:v>
                </c:pt>
                <c:pt idx="19">
                  <c:v>24100</c:v>
                </c:pt>
                <c:pt idx="20">
                  <c:v>25000</c:v>
                </c:pt>
                <c:pt idx="21">
                  <c:v>25500</c:v>
                </c:pt>
                <c:pt idx="22">
                  <c:v>28125</c:v>
                </c:pt>
                <c:pt idx="23">
                  <c:v>28300</c:v>
                </c:pt>
                <c:pt idx="24">
                  <c:v>36400</c:v>
                </c:pt>
              </c:numCache>
            </c:numRef>
          </c:cat>
          <c:val>
            <c:numRef>
              <c:f>Лист1!$O$2:$O$26</c:f>
              <c:numCache>
                <c:formatCode>General</c:formatCode>
                <c:ptCount val="25"/>
                <c:pt idx="4">
                  <c:v>216000</c:v>
                </c:pt>
              </c:numCache>
            </c:numRef>
          </c:val>
          <c:smooth val="0"/>
        </c:ser>
        <c:ser>
          <c:idx val="16"/>
          <c:order val="14"/>
          <c:tx>
            <c:strRef>
              <c:f>Лист1!$P$1</c:f>
              <c:strCache>
                <c:ptCount val="1"/>
                <c:pt idx="0">
                  <c:v>Психология КСИЮ</c:v>
                </c:pt>
              </c:strCache>
            </c:strRef>
          </c:tx>
          <c:marker>
            <c:symbol val="circle"/>
            <c:size val="25"/>
            <c:spPr>
              <a:solidFill>
                <a:prstClr val="white">
                  <a:lumMod val="75000"/>
                </a:prstClr>
              </a:solidFill>
              <a:ln>
                <a:solidFill>
                  <a:prstClr val="black">
                    <a:shade val="95000"/>
                    <a:satMod val="105000"/>
                  </a:prstClr>
                </a:solidFill>
              </a:ln>
            </c:spPr>
          </c:marker>
          <c:dLbls>
            <c:dLbl>
              <c:idx val="4"/>
              <c:layout>
                <c:manualLayout>
                  <c:x val="-2.1880264130968025E-2"/>
                  <c:y val="-0.2406495437952469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Психология </a:t>
                    </a:r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5"/>
              <c:layout>
                <c:manualLayout>
                  <c:x val="-3.4187912704637592E-2"/>
                  <c:y val="-0.24064954379524695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Психология </a:t>
                    </a:r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6"/>
              <c:layout>
                <c:manualLayout>
                  <c:x val="-3.2820396196452044E-2"/>
                  <c:y val="-0.23848152988718141"/>
                </c:manualLayout>
              </c:layout>
              <c:tx>
                <c:rich>
                  <a:bodyPr/>
                  <a:lstStyle/>
                  <a:p>
                    <a:r>
                      <a:rPr lang="ru-RU" sz="1000"/>
                      <a:t>Психология </a:t>
                    </a:r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10"/>
              <c:layout>
                <c:manualLayout>
                  <c:x val="-0.11333307981029633"/>
                  <c:y val="-1.430396028229485E-2"/>
                </c:manualLayout>
              </c:layout>
              <c:tx>
                <c:rich>
                  <a:bodyPr/>
                  <a:lstStyle/>
                  <a:p>
                    <a:r>
                      <a:rPr lang="ru-RU" sz="1000" dirty="0"/>
                      <a:t>Лечебное </a:t>
                    </a:r>
                    <a:r>
                      <a:rPr lang="ru-RU" sz="1000" dirty="0" smtClean="0"/>
                      <a:t>дело </a:t>
                    </a:r>
                    <a:r>
                      <a:rPr lang="ru-RU" sz="1000" dirty="0" smtClean="0">
                        <a:latin typeface="Calibri"/>
                        <a:cs typeface="Calibri"/>
                      </a:rPr>
                      <a:t>①</a:t>
                    </a:r>
                    <a:r>
                      <a:rPr lang="ru-RU" sz="1000" dirty="0" smtClean="0"/>
                      <a:t> </a:t>
                    </a:r>
                    <a:r>
                      <a:rPr lang="ru-RU" sz="1000" dirty="0"/>
                      <a:t>
</a:t>
                    </a:r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Лист1!$A$2:$A$26</c:f>
              <c:numCache>
                <c:formatCode>#,##0.00</c:formatCode>
                <c:ptCount val="25"/>
                <c:pt idx="0">
                  <c:v>13300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17600</c:v>
                </c:pt>
                <c:pt idx="7">
                  <c:v>17700</c:v>
                </c:pt>
                <c:pt idx="8">
                  <c:v>18200</c:v>
                </c:pt>
                <c:pt idx="9">
                  <c:v>18700</c:v>
                </c:pt>
                <c:pt idx="10">
                  <c:v>18900</c:v>
                </c:pt>
                <c:pt idx="11">
                  <c:v>19100</c:v>
                </c:pt>
                <c:pt idx="12">
                  <c:v>19600</c:v>
                </c:pt>
                <c:pt idx="13">
                  <c:v>20000</c:v>
                </c:pt>
                <c:pt idx="14">
                  <c:v>20100</c:v>
                </c:pt>
                <c:pt idx="15">
                  <c:v>20500</c:v>
                </c:pt>
                <c:pt idx="16">
                  <c:v>22800</c:v>
                </c:pt>
                <c:pt idx="17">
                  <c:v>22900</c:v>
                </c:pt>
                <c:pt idx="18">
                  <c:v>23600</c:v>
                </c:pt>
                <c:pt idx="19">
                  <c:v>24100</c:v>
                </c:pt>
                <c:pt idx="20">
                  <c:v>25000</c:v>
                </c:pt>
                <c:pt idx="21">
                  <c:v>25500</c:v>
                </c:pt>
                <c:pt idx="22">
                  <c:v>28125</c:v>
                </c:pt>
                <c:pt idx="23">
                  <c:v>28300</c:v>
                </c:pt>
                <c:pt idx="24">
                  <c:v>36400</c:v>
                </c:pt>
              </c:numCache>
            </c:numRef>
          </c:cat>
          <c:val>
            <c:numRef>
              <c:f>Лист1!$P$2:$P$26</c:f>
              <c:numCache>
                <c:formatCode>General</c:formatCode>
                <c:ptCount val="25"/>
                <c:pt idx="4">
                  <c:v>120000</c:v>
                </c:pt>
              </c:numCache>
            </c:numRef>
          </c:val>
          <c:smooth val="0"/>
        </c:ser>
        <c:ser>
          <c:idx val="17"/>
          <c:order val="15"/>
          <c:tx>
            <c:strRef>
              <c:f>Лист1!$Q$1</c:f>
              <c:strCache>
                <c:ptCount val="1"/>
                <c:pt idx="0">
                  <c:v>Менеджмент организации</c:v>
                </c:pt>
              </c:strCache>
            </c:strRef>
          </c:tx>
          <c:spPr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circle"/>
            <c:size val="23"/>
            <c:spPr>
              <a:gradFill rotWithShape="1">
                <a:gsLst>
                  <a:gs pos="0">
                    <a:schemeClr val="dk1">
                      <a:tint val="50000"/>
                      <a:satMod val="300000"/>
                    </a:schemeClr>
                  </a:gs>
                  <a:gs pos="35000">
                    <a:schemeClr val="dk1">
                      <a:tint val="37000"/>
                      <a:satMod val="300000"/>
                    </a:schemeClr>
                  </a:gs>
                  <a:gs pos="100000">
                    <a:schemeClr val="dk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marker>
          <c:dLbls>
            <c:dLbl>
              <c:idx val="13"/>
              <c:layout>
                <c:manualLayout>
                  <c:x val="-3.333333333333334E-2"/>
                  <c:y val="2.1680139080652852E-3"/>
                </c:manualLayout>
              </c:layout>
              <c:tx>
                <c:rich>
                  <a:bodyPr/>
                  <a:lstStyle/>
                  <a:p>
                    <a:r>
                      <a:rPr lang="ru-RU" sz="900" smtClean="0"/>
                      <a:t>КФУ</a:t>
                    </a:r>
                    <a:endParaRPr lang="en-US" sz="90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Лист1!$A$2:$A$26</c:f>
              <c:numCache>
                <c:formatCode>#,##0.00</c:formatCode>
                <c:ptCount val="25"/>
                <c:pt idx="0">
                  <c:v>13300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17600</c:v>
                </c:pt>
                <c:pt idx="7">
                  <c:v>17700</c:v>
                </c:pt>
                <c:pt idx="8">
                  <c:v>18200</c:v>
                </c:pt>
                <c:pt idx="9">
                  <c:v>18700</c:v>
                </c:pt>
                <c:pt idx="10">
                  <c:v>18900</c:v>
                </c:pt>
                <c:pt idx="11">
                  <c:v>19100</c:v>
                </c:pt>
                <c:pt idx="12">
                  <c:v>19600</c:v>
                </c:pt>
                <c:pt idx="13">
                  <c:v>20000</c:v>
                </c:pt>
                <c:pt idx="14">
                  <c:v>20100</c:v>
                </c:pt>
                <c:pt idx="15">
                  <c:v>20500</c:v>
                </c:pt>
                <c:pt idx="16">
                  <c:v>22800</c:v>
                </c:pt>
                <c:pt idx="17">
                  <c:v>22900</c:v>
                </c:pt>
                <c:pt idx="18">
                  <c:v>23600</c:v>
                </c:pt>
                <c:pt idx="19">
                  <c:v>24100</c:v>
                </c:pt>
                <c:pt idx="20">
                  <c:v>25000</c:v>
                </c:pt>
                <c:pt idx="21">
                  <c:v>25500</c:v>
                </c:pt>
                <c:pt idx="22">
                  <c:v>28125</c:v>
                </c:pt>
                <c:pt idx="23">
                  <c:v>28300</c:v>
                </c:pt>
                <c:pt idx="24">
                  <c:v>36400</c:v>
                </c:pt>
              </c:numCache>
            </c:numRef>
          </c:cat>
          <c:val>
            <c:numRef>
              <c:f>Лист1!$Q$2:$Q$26</c:f>
              <c:numCache>
                <c:formatCode>General</c:formatCode>
                <c:ptCount val="25"/>
              </c:numCache>
            </c:numRef>
          </c:val>
          <c:smooth val="0"/>
        </c:ser>
        <c:ser>
          <c:idx val="18"/>
          <c:order val="16"/>
          <c:tx>
            <c:strRef>
              <c:f>Лист1!$R$1</c:f>
              <c:strCache>
                <c:ptCount val="1"/>
                <c:pt idx="0">
                  <c:v>Финансы и кредит КФУ</c:v>
                </c:pt>
              </c:strCache>
            </c:strRef>
          </c:tx>
          <c:spPr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circle"/>
            <c:size val="23"/>
            <c:spPr>
              <a:gradFill rotWithShape="1">
                <a:gsLst>
                  <a:gs pos="0">
                    <a:schemeClr val="dk1">
                      <a:tint val="50000"/>
                      <a:satMod val="300000"/>
                    </a:schemeClr>
                  </a:gs>
                  <a:gs pos="35000">
                    <a:schemeClr val="dk1">
                      <a:tint val="37000"/>
                      <a:satMod val="300000"/>
                    </a:schemeClr>
                  </a:gs>
                  <a:gs pos="100000">
                    <a:schemeClr val="dk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marker>
          <c:cat>
            <c:numRef>
              <c:f>Лист1!$A$2:$A$26</c:f>
              <c:numCache>
                <c:formatCode>#,##0.00</c:formatCode>
                <c:ptCount val="25"/>
                <c:pt idx="0">
                  <c:v>13300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17600</c:v>
                </c:pt>
                <c:pt idx="7">
                  <c:v>17700</c:v>
                </c:pt>
                <c:pt idx="8">
                  <c:v>18200</c:v>
                </c:pt>
                <c:pt idx="9">
                  <c:v>18700</c:v>
                </c:pt>
                <c:pt idx="10">
                  <c:v>18900</c:v>
                </c:pt>
                <c:pt idx="11">
                  <c:v>19100</c:v>
                </c:pt>
                <c:pt idx="12">
                  <c:v>19600</c:v>
                </c:pt>
                <c:pt idx="13">
                  <c:v>20000</c:v>
                </c:pt>
                <c:pt idx="14">
                  <c:v>20100</c:v>
                </c:pt>
                <c:pt idx="15">
                  <c:v>20500</c:v>
                </c:pt>
                <c:pt idx="16">
                  <c:v>22800</c:v>
                </c:pt>
                <c:pt idx="17">
                  <c:v>22900</c:v>
                </c:pt>
                <c:pt idx="18">
                  <c:v>23600</c:v>
                </c:pt>
                <c:pt idx="19">
                  <c:v>24100</c:v>
                </c:pt>
                <c:pt idx="20">
                  <c:v>25000</c:v>
                </c:pt>
                <c:pt idx="21">
                  <c:v>25500</c:v>
                </c:pt>
                <c:pt idx="22">
                  <c:v>28125</c:v>
                </c:pt>
                <c:pt idx="23">
                  <c:v>28300</c:v>
                </c:pt>
                <c:pt idx="24">
                  <c:v>36400</c:v>
                </c:pt>
              </c:numCache>
            </c:numRef>
          </c:cat>
          <c:val>
            <c:numRef>
              <c:f>Лист1!$R$2:$R$26</c:f>
              <c:numCache>
                <c:formatCode>General</c:formatCode>
                <c:ptCount val="25"/>
                <c:pt idx="11">
                  <c:v>298800</c:v>
                </c:pt>
              </c:numCache>
            </c:numRef>
          </c:val>
          <c:smooth val="0"/>
        </c:ser>
        <c:ser>
          <c:idx val="19"/>
          <c:order val="17"/>
          <c:tx>
            <c:strRef>
              <c:f>Лист1!$S$1</c:f>
              <c:strCache>
                <c:ptCount val="1"/>
                <c:pt idx="0">
                  <c:v>Финансы и кредит  ТИСБИ</c:v>
                </c:pt>
              </c:strCache>
            </c:strRef>
          </c:tx>
          <c:spPr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circle"/>
            <c:size val="20"/>
            <c:spPr>
              <a:gradFill rotWithShape="1">
                <a:gsLst>
                  <a:gs pos="0">
                    <a:schemeClr val="dk1">
                      <a:tint val="50000"/>
                      <a:satMod val="300000"/>
                    </a:schemeClr>
                  </a:gs>
                  <a:gs pos="35000">
                    <a:schemeClr val="dk1">
                      <a:tint val="37000"/>
                      <a:satMod val="300000"/>
                    </a:schemeClr>
                  </a:gs>
                  <a:gs pos="100000">
                    <a:schemeClr val="dk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marker>
          <c:dLbls>
            <c:dLbl>
              <c:idx val="5"/>
              <c:layout>
                <c:manualLayout>
                  <c:x val="-5.1944420595651575E-2"/>
                  <c:y val="-1.6347383179765543E-2"/>
                </c:manualLayout>
              </c:layout>
              <c:tx>
                <c:rich>
                  <a:bodyPr/>
                  <a:lstStyle/>
                  <a:p>
                    <a:endParaRPr lang="en-US" sz="1000" dirty="0" smtClean="0"/>
                  </a:p>
                  <a:p>
                    <a:r>
                      <a:rPr lang="ru-RU" sz="1000" dirty="0" smtClean="0"/>
                      <a:t> </a:t>
                    </a:r>
                    <a:r>
                      <a:rPr lang="ru-RU" sz="1000" dirty="0"/>
                      <a:t>Химическая </a:t>
                    </a:r>
                    <a:endParaRPr lang="en-US" sz="1000" dirty="0" smtClean="0"/>
                  </a:p>
                  <a:p>
                    <a:r>
                      <a:rPr lang="ru-RU" sz="1000" dirty="0" smtClean="0"/>
                      <a:t>технология</a:t>
                    </a:r>
                    <a:r>
                      <a:rPr lang="ru-RU" sz="1000" dirty="0"/>
                      <a:t>
 </a:t>
                    </a:r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11"/>
              <c:layout>
                <c:manualLayout>
                  <c:x val="-3.2820396196452044E-2"/>
                  <c:y val="-0.277505780232357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Финансы и кредит  </a:t>
                    </a:r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12"/>
              <c:layout>
                <c:manualLayout>
                  <c:x val="-3.5555429212823043E-2"/>
                  <c:y val="-0.26232968287590042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Финансы и кредит  </a:t>
                    </a:r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13"/>
              <c:layout>
                <c:manualLayout>
                  <c:x val="-2.7820562021288471E-2"/>
                  <c:y val="-0.28834619119219668"/>
                </c:manualLayout>
              </c:layout>
              <c:tx>
                <c:rich>
                  <a:bodyPr rot="-5400000" vert="horz"/>
                  <a:lstStyle/>
                  <a:p>
                    <a:pPr>
                      <a:defRPr sz="1050" b="0"/>
                    </a:pPr>
                    <a:r>
                      <a:rPr lang="ru-RU" sz="1050" b="0" dirty="0"/>
                      <a:t>Финансы и кредит </a:t>
                    </a:r>
                  </a:p>
                </c:rich>
              </c:tx>
              <c:spPr/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14"/>
              <c:delete val="1"/>
            </c:dLbl>
            <c:txPr>
              <a:bodyPr rot="-5400000" vert="horz"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Лист1!$A$2:$A$26</c:f>
              <c:numCache>
                <c:formatCode>#,##0.00</c:formatCode>
                <c:ptCount val="25"/>
                <c:pt idx="0">
                  <c:v>13300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17600</c:v>
                </c:pt>
                <c:pt idx="7">
                  <c:v>17700</c:v>
                </c:pt>
                <c:pt idx="8">
                  <c:v>18200</c:v>
                </c:pt>
                <c:pt idx="9">
                  <c:v>18700</c:v>
                </c:pt>
                <c:pt idx="10">
                  <c:v>18900</c:v>
                </c:pt>
                <c:pt idx="11">
                  <c:v>19100</c:v>
                </c:pt>
                <c:pt idx="12">
                  <c:v>19600</c:v>
                </c:pt>
                <c:pt idx="13">
                  <c:v>20000</c:v>
                </c:pt>
                <c:pt idx="14">
                  <c:v>20100</c:v>
                </c:pt>
                <c:pt idx="15">
                  <c:v>20500</c:v>
                </c:pt>
                <c:pt idx="16">
                  <c:v>22800</c:v>
                </c:pt>
                <c:pt idx="17">
                  <c:v>22900</c:v>
                </c:pt>
                <c:pt idx="18">
                  <c:v>23600</c:v>
                </c:pt>
                <c:pt idx="19">
                  <c:v>24100</c:v>
                </c:pt>
                <c:pt idx="20">
                  <c:v>25000</c:v>
                </c:pt>
                <c:pt idx="21">
                  <c:v>25500</c:v>
                </c:pt>
                <c:pt idx="22">
                  <c:v>28125</c:v>
                </c:pt>
                <c:pt idx="23">
                  <c:v>28300</c:v>
                </c:pt>
                <c:pt idx="24">
                  <c:v>36400</c:v>
                </c:pt>
              </c:numCache>
            </c:numRef>
          </c:cat>
          <c:val>
            <c:numRef>
              <c:f>Лист1!$S$2:$S$26</c:f>
              <c:numCache>
                <c:formatCode>General</c:formatCode>
                <c:ptCount val="25"/>
                <c:pt idx="11">
                  <c:v>200000</c:v>
                </c:pt>
              </c:numCache>
            </c:numRef>
          </c:val>
          <c:smooth val="0"/>
        </c:ser>
        <c:ser>
          <c:idx val="20"/>
          <c:order val="18"/>
          <c:tx>
            <c:strRef>
              <c:f>Лист1!$T$1</c:f>
              <c:strCache>
                <c:ptCount val="1"/>
                <c:pt idx="0">
                  <c:v>Финансы и кредит ИСГЗ</c:v>
                </c:pt>
              </c:strCache>
            </c:strRef>
          </c:tx>
          <c:spPr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circle"/>
            <c:size val="23"/>
            <c:spPr>
              <a:gradFill rotWithShape="1">
                <a:gsLst>
                  <a:gs pos="0">
                    <a:schemeClr val="dk1">
                      <a:tint val="50000"/>
                      <a:satMod val="300000"/>
                    </a:schemeClr>
                  </a:gs>
                  <a:gs pos="35000">
                    <a:schemeClr val="dk1">
                      <a:tint val="37000"/>
                      <a:satMod val="300000"/>
                    </a:schemeClr>
                  </a:gs>
                  <a:gs pos="100000">
                    <a:schemeClr val="dk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marker>
          <c:dPt>
            <c:idx val="13"/>
            <c:marker>
              <c:spPr>
                <a:solidFill>
                  <a:prstClr val="white">
                    <a:lumMod val="65000"/>
                  </a:prstClr>
                </a:solidFill>
                <a:ln w="9525" cap="flat" cmpd="sng" algn="ctr">
                  <a:solidFill>
                    <a:schemeClr val="dk1">
                      <a:shade val="95000"/>
                      <a:satMod val="105000"/>
                    </a:scheme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c:spPr>
            </c:marker>
            <c:bubble3D val="0"/>
          </c:dPt>
          <c:cat>
            <c:numRef>
              <c:f>Лист1!$A$2:$A$26</c:f>
              <c:numCache>
                <c:formatCode>#,##0.00</c:formatCode>
                <c:ptCount val="25"/>
                <c:pt idx="0">
                  <c:v>13300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17600</c:v>
                </c:pt>
                <c:pt idx="7">
                  <c:v>17700</c:v>
                </c:pt>
                <c:pt idx="8">
                  <c:v>18200</c:v>
                </c:pt>
                <c:pt idx="9">
                  <c:v>18700</c:v>
                </c:pt>
                <c:pt idx="10">
                  <c:v>18900</c:v>
                </c:pt>
                <c:pt idx="11">
                  <c:v>19100</c:v>
                </c:pt>
                <c:pt idx="12">
                  <c:v>19600</c:v>
                </c:pt>
                <c:pt idx="13">
                  <c:v>20000</c:v>
                </c:pt>
                <c:pt idx="14">
                  <c:v>20100</c:v>
                </c:pt>
                <c:pt idx="15">
                  <c:v>20500</c:v>
                </c:pt>
                <c:pt idx="16">
                  <c:v>22800</c:v>
                </c:pt>
                <c:pt idx="17">
                  <c:v>22900</c:v>
                </c:pt>
                <c:pt idx="18">
                  <c:v>23600</c:v>
                </c:pt>
                <c:pt idx="19">
                  <c:v>24100</c:v>
                </c:pt>
                <c:pt idx="20">
                  <c:v>25000</c:v>
                </c:pt>
                <c:pt idx="21">
                  <c:v>25500</c:v>
                </c:pt>
                <c:pt idx="22">
                  <c:v>28125</c:v>
                </c:pt>
                <c:pt idx="23">
                  <c:v>28300</c:v>
                </c:pt>
                <c:pt idx="24">
                  <c:v>36400</c:v>
                </c:pt>
              </c:numCache>
            </c:numRef>
          </c:cat>
          <c:val>
            <c:numRef>
              <c:f>Лист1!$T$2:$T$26</c:f>
              <c:numCache>
                <c:formatCode>General</c:formatCode>
                <c:ptCount val="25"/>
                <c:pt idx="11">
                  <c:v>144000</c:v>
                </c:pt>
              </c:numCache>
            </c:numRef>
          </c:val>
          <c:smooth val="0"/>
        </c:ser>
        <c:ser>
          <c:idx val="21"/>
          <c:order val="19"/>
          <c:tx>
            <c:strRef>
              <c:f>Лист1!$U$1</c:f>
              <c:strCache>
                <c:ptCount val="1"/>
                <c:pt idx="0">
                  <c:v>Финансы и кредит ИЭУП</c:v>
                </c:pt>
              </c:strCache>
            </c:strRef>
          </c:tx>
          <c:marker>
            <c:symbol val="circle"/>
            <c:size val="23"/>
            <c:spPr>
              <a:solidFill>
                <a:schemeClr val="bg1">
                  <a:lumMod val="85000"/>
                </a:schemeClr>
              </a:solidFill>
              <a:ln>
                <a:solidFill>
                  <a:prstClr val="black"/>
                </a:solidFill>
              </a:ln>
            </c:spPr>
          </c:marker>
          <c:cat>
            <c:numRef>
              <c:f>Лист1!$A$2:$A$26</c:f>
              <c:numCache>
                <c:formatCode>#,##0.00</c:formatCode>
                <c:ptCount val="25"/>
                <c:pt idx="0">
                  <c:v>13300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17600</c:v>
                </c:pt>
                <c:pt idx="7">
                  <c:v>17700</c:v>
                </c:pt>
                <c:pt idx="8">
                  <c:v>18200</c:v>
                </c:pt>
                <c:pt idx="9">
                  <c:v>18700</c:v>
                </c:pt>
                <c:pt idx="10">
                  <c:v>18900</c:v>
                </c:pt>
                <c:pt idx="11">
                  <c:v>19100</c:v>
                </c:pt>
                <c:pt idx="12">
                  <c:v>19600</c:v>
                </c:pt>
                <c:pt idx="13">
                  <c:v>20000</c:v>
                </c:pt>
                <c:pt idx="14">
                  <c:v>20100</c:v>
                </c:pt>
                <c:pt idx="15">
                  <c:v>20500</c:v>
                </c:pt>
                <c:pt idx="16">
                  <c:v>22800</c:v>
                </c:pt>
                <c:pt idx="17">
                  <c:v>22900</c:v>
                </c:pt>
                <c:pt idx="18">
                  <c:v>23600</c:v>
                </c:pt>
                <c:pt idx="19">
                  <c:v>24100</c:v>
                </c:pt>
                <c:pt idx="20">
                  <c:v>25000</c:v>
                </c:pt>
                <c:pt idx="21">
                  <c:v>25500</c:v>
                </c:pt>
                <c:pt idx="22">
                  <c:v>28125</c:v>
                </c:pt>
                <c:pt idx="23">
                  <c:v>28300</c:v>
                </c:pt>
                <c:pt idx="24">
                  <c:v>36400</c:v>
                </c:pt>
              </c:numCache>
            </c:numRef>
          </c:cat>
          <c:val>
            <c:numRef>
              <c:f>Лист1!$U$2:$U$26</c:f>
              <c:numCache>
                <c:formatCode>General</c:formatCode>
                <c:ptCount val="25"/>
                <c:pt idx="11">
                  <c:v>160000</c:v>
                </c:pt>
              </c:numCache>
            </c:numRef>
          </c:val>
          <c:smooth val="0"/>
        </c:ser>
        <c:ser>
          <c:idx val="22"/>
          <c:order val="20"/>
          <c:tx>
            <c:strRef>
              <c:f>Лист1!$V$1</c:f>
              <c:strCache>
                <c:ptCount val="1"/>
                <c:pt idx="0">
                  <c:v>Бухгалтерский учет, анализ и аудит КФУ</c:v>
                </c:pt>
              </c:strCache>
            </c:strRef>
          </c:tx>
          <c:marker>
            <c:symbol val="circle"/>
            <c:size val="23"/>
            <c:spPr>
              <a:solidFill>
                <a:schemeClr val="bg1">
                  <a:lumMod val="65000"/>
                  <a:alpha val="88000"/>
                </a:schemeClr>
              </a:solidFill>
              <a:ln>
                <a:solidFill>
                  <a:prstClr val="black">
                    <a:shade val="95000"/>
                    <a:satMod val="105000"/>
                  </a:prstClr>
                </a:solidFill>
              </a:ln>
            </c:spPr>
          </c:marker>
          <c:dLbls>
            <c:dLbl>
              <c:idx val="10"/>
              <c:layout>
                <c:manualLayout>
                  <c:x val="-3.6922945721008592E-2"/>
                  <c:y val="-0.22113741862265887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Бухгалтерский учет, анализ и </a:t>
                    </a:r>
                    <a:r>
                      <a:rPr lang="ru-RU" dirty="0" smtClean="0"/>
                      <a:t>аудит</a:t>
                    </a:r>
                    <a:endParaRPr lang="ru-RU" dirty="0"/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11"/>
              <c:layout>
                <c:manualLayout>
                  <c:x val="-2.871784667189559E-2"/>
                  <c:y val="-0.22113741862265887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Бухгалтерский учет, анализ и аудит </a:t>
                    </a:r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12"/>
              <c:delete val="1"/>
            </c:dLbl>
            <c:dLbl>
              <c:idx val="13"/>
              <c:layout>
                <c:manualLayout>
                  <c:x val="-3.0085470858546202E-2"/>
                  <c:y val="-0.20162529345007149"/>
                </c:manualLayout>
              </c:layout>
              <c:tx>
                <c:rich>
                  <a:bodyPr/>
                  <a:lstStyle/>
                  <a:p>
                    <a:r>
                      <a:rPr lang="ru-RU" sz="1000" dirty="0"/>
                      <a:t>Бухгалтерский учет, анализ и аудит </a:t>
                    </a:r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23"/>
              <c:layout>
                <c:manualLayout>
                  <c:x val="-7.2222222222222424E-2"/>
                  <c:y val="-3.4738189257001784E-2"/>
                </c:manualLayout>
              </c:layout>
              <c:tx>
                <c:rich>
                  <a:bodyPr/>
                  <a:lstStyle/>
                  <a:p>
                    <a:r>
                      <a:rPr lang="ru-RU" sz="1000" dirty="0" err="1"/>
                      <a:t>Инфокоммуникационные</a:t>
                    </a:r>
                    <a:r>
                      <a:rPr lang="ru-RU" sz="1000" dirty="0"/>
                      <a:t> </a:t>
                    </a:r>
                    <a:endParaRPr lang="en-US" sz="1000" dirty="0" smtClean="0"/>
                  </a:p>
                  <a:p>
                    <a:r>
                      <a:rPr lang="ru-RU" sz="1000" dirty="0" smtClean="0"/>
                      <a:t>технологии и</a:t>
                    </a:r>
                    <a:endParaRPr lang="en-US" sz="1000" dirty="0" smtClean="0"/>
                  </a:p>
                  <a:p>
                    <a:r>
                      <a:rPr lang="ru-RU" sz="1000" dirty="0" smtClean="0"/>
                      <a:t> системы </a:t>
                    </a:r>
                    <a:r>
                      <a:rPr lang="ru-RU" sz="1000" dirty="0"/>
                      <a:t>связи 
</a:t>
                    </a:r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Лист1!$A$2:$A$26</c:f>
              <c:numCache>
                <c:formatCode>#,##0.00</c:formatCode>
                <c:ptCount val="25"/>
                <c:pt idx="0">
                  <c:v>13300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17600</c:v>
                </c:pt>
                <c:pt idx="7">
                  <c:v>17700</c:v>
                </c:pt>
                <c:pt idx="8">
                  <c:v>18200</c:v>
                </c:pt>
                <c:pt idx="9">
                  <c:v>18700</c:v>
                </c:pt>
                <c:pt idx="10">
                  <c:v>18900</c:v>
                </c:pt>
                <c:pt idx="11">
                  <c:v>19100</c:v>
                </c:pt>
                <c:pt idx="12">
                  <c:v>19600</c:v>
                </c:pt>
                <c:pt idx="13">
                  <c:v>20000</c:v>
                </c:pt>
                <c:pt idx="14">
                  <c:v>20100</c:v>
                </c:pt>
                <c:pt idx="15">
                  <c:v>20500</c:v>
                </c:pt>
                <c:pt idx="16">
                  <c:v>22800</c:v>
                </c:pt>
                <c:pt idx="17">
                  <c:v>22900</c:v>
                </c:pt>
                <c:pt idx="18">
                  <c:v>23600</c:v>
                </c:pt>
                <c:pt idx="19">
                  <c:v>24100</c:v>
                </c:pt>
                <c:pt idx="20">
                  <c:v>25000</c:v>
                </c:pt>
                <c:pt idx="21">
                  <c:v>25500</c:v>
                </c:pt>
                <c:pt idx="22">
                  <c:v>28125</c:v>
                </c:pt>
                <c:pt idx="23">
                  <c:v>28300</c:v>
                </c:pt>
                <c:pt idx="24">
                  <c:v>36400</c:v>
                </c:pt>
              </c:numCache>
            </c:numRef>
          </c:cat>
          <c:val>
            <c:numRef>
              <c:f>Лист1!$V$2:$V$26</c:f>
              <c:numCache>
                <c:formatCode>General</c:formatCode>
                <c:ptCount val="25"/>
                <c:pt idx="10">
                  <c:v>298800</c:v>
                </c:pt>
              </c:numCache>
            </c:numRef>
          </c:val>
          <c:smooth val="0"/>
        </c:ser>
        <c:ser>
          <c:idx val="23"/>
          <c:order val="21"/>
          <c:tx>
            <c:strRef>
              <c:f>Лист1!$W$1</c:f>
              <c:strCache>
                <c:ptCount val="1"/>
                <c:pt idx="0">
                  <c:v>Бухгалтерский учет, анализ и аудит ТИСБИ</c:v>
                </c:pt>
              </c:strCache>
            </c:strRef>
          </c:tx>
          <c:marker>
            <c:symbol val="circle"/>
            <c:size val="23"/>
            <c:spPr>
              <a:solidFill>
                <a:schemeClr val="bg1">
                  <a:lumMod val="65000"/>
                </a:schemeClr>
              </a:solidFill>
              <a:ln>
                <a:solidFill>
                  <a:prstClr val="black"/>
                </a:solidFill>
              </a:ln>
            </c:spPr>
          </c:marker>
          <c:cat>
            <c:numRef>
              <c:f>Лист1!$A$2:$A$26</c:f>
              <c:numCache>
                <c:formatCode>#,##0.00</c:formatCode>
                <c:ptCount val="25"/>
                <c:pt idx="0">
                  <c:v>13300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17600</c:v>
                </c:pt>
                <c:pt idx="7">
                  <c:v>17700</c:v>
                </c:pt>
                <c:pt idx="8">
                  <c:v>18200</c:v>
                </c:pt>
                <c:pt idx="9">
                  <c:v>18700</c:v>
                </c:pt>
                <c:pt idx="10">
                  <c:v>18900</c:v>
                </c:pt>
                <c:pt idx="11">
                  <c:v>19100</c:v>
                </c:pt>
                <c:pt idx="12">
                  <c:v>19600</c:v>
                </c:pt>
                <c:pt idx="13">
                  <c:v>20000</c:v>
                </c:pt>
                <c:pt idx="14">
                  <c:v>20100</c:v>
                </c:pt>
                <c:pt idx="15">
                  <c:v>20500</c:v>
                </c:pt>
                <c:pt idx="16">
                  <c:v>22800</c:v>
                </c:pt>
                <c:pt idx="17">
                  <c:v>22900</c:v>
                </c:pt>
                <c:pt idx="18">
                  <c:v>23600</c:v>
                </c:pt>
                <c:pt idx="19">
                  <c:v>24100</c:v>
                </c:pt>
                <c:pt idx="20">
                  <c:v>25000</c:v>
                </c:pt>
                <c:pt idx="21">
                  <c:v>25500</c:v>
                </c:pt>
                <c:pt idx="22">
                  <c:v>28125</c:v>
                </c:pt>
                <c:pt idx="23">
                  <c:v>28300</c:v>
                </c:pt>
                <c:pt idx="24">
                  <c:v>36400</c:v>
                </c:pt>
              </c:numCache>
            </c:numRef>
          </c:cat>
          <c:val>
            <c:numRef>
              <c:f>Лист1!$W$2:$W$26</c:f>
              <c:numCache>
                <c:formatCode>General</c:formatCode>
                <c:ptCount val="25"/>
                <c:pt idx="10">
                  <c:v>216000</c:v>
                </c:pt>
              </c:numCache>
            </c:numRef>
          </c:val>
          <c:smooth val="0"/>
        </c:ser>
        <c:ser>
          <c:idx val="24"/>
          <c:order val="22"/>
          <c:tx>
            <c:strRef>
              <c:f>Лист1!$X$1</c:f>
              <c:strCache>
                <c:ptCount val="1"/>
                <c:pt idx="0">
                  <c:v>Бухгалтерский учет, анализ и аудит ИСГЗ</c:v>
                </c:pt>
              </c:strCache>
            </c:strRef>
          </c:tx>
          <c:marker>
            <c:symbol val="circle"/>
            <c:size val="25"/>
            <c:spPr>
              <a:solidFill>
                <a:prstClr val="white">
                  <a:lumMod val="65000"/>
                </a:prstClr>
              </a:solidFill>
              <a:ln>
                <a:solidFill>
                  <a:prstClr val="black">
                    <a:shade val="95000"/>
                    <a:satMod val="105000"/>
                  </a:prstClr>
                </a:solidFill>
              </a:ln>
            </c:spPr>
          </c:marker>
          <c:dLbls>
            <c:dLbl>
              <c:idx val="14"/>
              <c:layout>
                <c:manualLayout>
                  <c:x val="-3.1625165232604985E-3"/>
                  <c:y val="-4.3361985258871328E-3"/>
                </c:manualLayout>
              </c:layout>
              <c:tx>
                <c:rich>
                  <a:bodyPr/>
                  <a:lstStyle/>
                  <a:p>
                    <a:r>
                      <a:rPr lang="ru-RU" sz="900" dirty="0" smtClean="0"/>
                      <a:t>КАИ</a:t>
                    </a:r>
                    <a:endParaRPr lang="en-US" sz="90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numRef>
              <c:f>Лист1!$A$2:$A$26</c:f>
              <c:numCache>
                <c:formatCode>#,##0.00</c:formatCode>
                <c:ptCount val="25"/>
                <c:pt idx="0">
                  <c:v>13300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17600</c:v>
                </c:pt>
                <c:pt idx="7">
                  <c:v>17700</c:v>
                </c:pt>
                <c:pt idx="8">
                  <c:v>18200</c:v>
                </c:pt>
                <c:pt idx="9">
                  <c:v>18700</c:v>
                </c:pt>
                <c:pt idx="10">
                  <c:v>18900</c:v>
                </c:pt>
                <c:pt idx="11">
                  <c:v>19100</c:v>
                </c:pt>
                <c:pt idx="12">
                  <c:v>19600</c:v>
                </c:pt>
                <c:pt idx="13">
                  <c:v>20000</c:v>
                </c:pt>
                <c:pt idx="14">
                  <c:v>20100</c:v>
                </c:pt>
                <c:pt idx="15">
                  <c:v>20500</c:v>
                </c:pt>
                <c:pt idx="16">
                  <c:v>22800</c:v>
                </c:pt>
                <c:pt idx="17">
                  <c:v>22900</c:v>
                </c:pt>
                <c:pt idx="18">
                  <c:v>23600</c:v>
                </c:pt>
                <c:pt idx="19">
                  <c:v>24100</c:v>
                </c:pt>
                <c:pt idx="20">
                  <c:v>25000</c:v>
                </c:pt>
                <c:pt idx="21">
                  <c:v>25500</c:v>
                </c:pt>
                <c:pt idx="22">
                  <c:v>28125</c:v>
                </c:pt>
                <c:pt idx="23">
                  <c:v>28300</c:v>
                </c:pt>
                <c:pt idx="24">
                  <c:v>36400</c:v>
                </c:pt>
              </c:numCache>
            </c:numRef>
          </c:cat>
          <c:val>
            <c:numRef>
              <c:f>Лист1!$X$2:$X$26</c:f>
              <c:numCache>
                <c:formatCode>General</c:formatCode>
                <c:ptCount val="25"/>
                <c:pt idx="10">
                  <c:v>144000</c:v>
                </c:pt>
              </c:numCache>
            </c:numRef>
          </c:val>
          <c:smooth val="0"/>
        </c:ser>
        <c:ser>
          <c:idx val="25"/>
          <c:order val="23"/>
          <c:tx>
            <c:strRef>
              <c:f>Лист1!$Y$1</c:f>
              <c:strCache>
                <c:ptCount val="1"/>
                <c:pt idx="0">
                  <c:v>Юриспруденция КАИ</c:v>
                </c:pt>
              </c:strCache>
            </c:strRef>
          </c:tx>
          <c:marker>
            <c:symbol val="circle"/>
            <c:size val="23"/>
            <c:spPr>
              <a:solidFill>
                <a:prstClr val="white">
                  <a:lumMod val="65000"/>
                </a:prstClr>
              </a:solidFill>
              <a:ln>
                <a:solidFill>
                  <a:prstClr val="black">
                    <a:shade val="95000"/>
                    <a:satMod val="105000"/>
                  </a:prstClr>
                </a:solidFill>
              </a:ln>
            </c:spPr>
          </c:marker>
          <c:cat>
            <c:numRef>
              <c:f>Лист1!$A$2:$A$26</c:f>
              <c:numCache>
                <c:formatCode>#,##0.00</c:formatCode>
                <c:ptCount val="25"/>
                <c:pt idx="0">
                  <c:v>13300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17600</c:v>
                </c:pt>
                <c:pt idx="7">
                  <c:v>17700</c:v>
                </c:pt>
                <c:pt idx="8">
                  <c:v>18200</c:v>
                </c:pt>
                <c:pt idx="9">
                  <c:v>18700</c:v>
                </c:pt>
                <c:pt idx="10">
                  <c:v>18900</c:v>
                </c:pt>
                <c:pt idx="11">
                  <c:v>19100</c:v>
                </c:pt>
                <c:pt idx="12">
                  <c:v>19600</c:v>
                </c:pt>
                <c:pt idx="13">
                  <c:v>20000</c:v>
                </c:pt>
                <c:pt idx="14">
                  <c:v>20100</c:v>
                </c:pt>
                <c:pt idx="15">
                  <c:v>20500</c:v>
                </c:pt>
                <c:pt idx="16">
                  <c:v>22800</c:v>
                </c:pt>
                <c:pt idx="17">
                  <c:v>22900</c:v>
                </c:pt>
                <c:pt idx="18">
                  <c:v>23600</c:v>
                </c:pt>
                <c:pt idx="19">
                  <c:v>24100</c:v>
                </c:pt>
                <c:pt idx="20">
                  <c:v>25000</c:v>
                </c:pt>
                <c:pt idx="21">
                  <c:v>25500</c:v>
                </c:pt>
                <c:pt idx="22">
                  <c:v>28125</c:v>
                </c:pt>
                <c:pt idx="23">
                  <c:v>28300</c:v>
                </c:pt>
                <c:pt idx="24">
                  <c:v>36400</c:v>
                </c:pt>
              </c:numCache>
            </c:numRef>
          </c:cat>
          <c:val>
            <c:numRef>
              <c:f>Лист1!$Y$2:$Y$26</c:f>
              <c:numCache>
                <c:formatCode>General</c:formatCode>
                <c:ptCount val="25"/>
                <c:pt idx="12">
                  <c:v>184000</c:v>
                </c:pt>
              </c:numCache>
            </c:numRef>
          </c:val>
          <c:smooth val="0"/>
        </c:ser>
        <c:ser>
          <c:idx val="26"/>
          <c:order val="24"/>
          <c:tx>
            <c:strRef>
              <c:f>Лист1!$Z$1</c:f>
              <c:strCache>
                <c:ptCount val="1"/>
                <c:pt idx="0">
                  <c:v>Юриспруденция КФУ</c:v>
                </c:pt>
              </c:strCache>
            </c:strRef>
          </c:tx>
          <c:spPr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circle"/>
            <c:size val="23"/>
            <c:spPr>
              <a:gradFill rotWithShape="1">
                <a:gsLst>
                  <a:gs pos="0">
                    <a:schemeClr val="dk1">
                      <a:tint val="50000"/>
                      <a:satMod val="300000"/>
                    </a:schemeClr>
                  </a:gs>
                  <a:gs pos="35000">
                    <a:schemeClr val="dk1">
                      <a:tint val="37000"/>
                      <a:satMod val="300000"/>
                    </a:schemeClr>
                  </a:gs>
                  <a:gs pos="100000">
                    <a:schemeClr val="dk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marker>
          <c:dLbls>
            <c:dLbl>
              <c:idx val="20"/>
              <c:layout>
                <c:manualLayout>
                  <c:x val="-4.0277777777777767E-2"/>
                  <c:y val="6.5389532719062171E-2"/>
                </c:manualLayout>
              </c:layout>
              <c:tx>
                <c:rich>
                  <a:bodyPr/>
                  <a:lstStyle/>
                  <a:p>
                    <a:r>
                      <a:rPr lang="ru-RU" smtClean="0"/>
                      <a:t>Фундаментальная</a:t>
                    </a:r>
                    <a:endParaRPr lang="en-US" smtClean="0"/>
                  </a:p>
                  <a:p>
                    <a:r>
                      <a:rPr lang="ru-RU" smtClean="0"/>
                      <a:t> </a:t>
                    </a:r>
                    <a:r>
                      <a:rPr lang="ru-RU"/>
                      <a:t>информатика и </a:t>
                    </a:r>
                    <a:endParaRPr lang="en-US" smtClean="0"/>
                  </a:p>
                  <a:p>
                    <a:r>
                      <a:rPr lang="ru-RU" smtClean="0"/>
                      <a:t>информационные </a:t>
                    </a:r>
                    <a:endParaRPr lang="en-US" smtClean="0"/>
                  </a:p>
                  <a:p>
                    <a:r>
                      <a:rPr lang="ru-RU" smtClean="0"/>
                      <a:t>технологии</a:t>
                    </a:r>
                    <a:endParaRPr lang="ru-RU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numRef>
              <c:f>Лист1!$A$2:$A$26</c:f>
              <c:numCache>
                <c:formatCode>#,##0.00</c:formatCode>
                <c:ptCount val="25"/>
                <c:pt idx="0">
                  <c:v>13300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17600</c:v>
                </c:pt>
                <c:pt idx="7">
                  <c:v>17700</c:v>
                </c:pt>
                <c:pt idx="8">
                  <c:v>18200</c:v>
                </c:pt>
                <c:pt idx="9">
                  <c:v>18700</c:v>
                </c:pt>
                <c:pt idx="10">
                  <c:v>18900</c:v>
                </c:pt>
                <c:pt idx="11">
                  <c:v>19100</c:v>
                </c:pt>
                <c:pt idx="12">
                  <c:v>19600</c:v>
                </c:pt>
                <c:pt idx="13">
                  <c:v>20000</c:v>
                </c:pt>
                <c:pt idx="14">
                  <c:v>20100</c:v>
                </c:pt>
                <c:pt idx="15">
                  <c:v>20500</c:v>
                </c:pt>
                <c:pt idx="16">
                  <c:v>22800</c:v>
                </c:pt>
                <c:pt idx="17">
                  <c:v>22900</c:v>
                </c:pt>
                <c:pt idx="18">
                  <c:v>23600</c:v>
                </c:pt>
                <c:pt idx="19">
                  <c:v>24100</c:v>
                </c:pt>
                <c:pt idx="20">
                  <c:v>25000</c:v>
                </c:pt>
                <c:pt idx="21">
                  <c:v>25500</c:v>
                </c:pt>
                <c:pt idx="22">
                  <c:v>28125</c:v>
                </c:pt>
                <c:pt idx="23">
                  <c:v>28300</c:v>
                </c:pt>
                <c:pt idx="24">
                  <c:v>36400</c:v>
                </c:pt>
              </c:numCache>
            </c:numRef>
          </c:cat>
          <c:val>
            <c:numRef>
              <c:f>Лист1!$Z$2:$Z$26</c:f>
              <c:numCache>
                <c:formatCode>General</c:formatCode>
                <c:ptCount val="25"/>
                <c:pt idx="12">
                  <c:v>360000</c:v>
                </c:pt>
              </c:numCache>
            </c:numRef>
          </c:val>
          <c:smooth val="0"/>
        </c:ser>
        <c:ser>
          <c:idx val="27"/>
          <c:order val="25"/>
          <c:tx>
            <c:strRef>
              <c:f>Лист1!$AA$1</c:f>
              <c:strCache>
                <c:ptCount val="1"/>
                <c:pt idx="0">
                  <c:v>Юриспруденция КСЮИ</c:v>
                </c:pt>
              </c:strCache>
            </c:strRef>
          </c:tx>
          <c:marker>
            <c:symbol val="circle"/>
            <c:size val="23"/>
            <c:spPr>
              <a:solidFill>
                <a:prstClr val="white">
                  <a:lumMod val="65000"/>
                </a:prstClr>
              </a:solidFill>
              <a:ln>
                <a:solidFill>
                  <a:prstClr val="black">
                    <a:shade val="95000"/>
                    <a:satMod val="105000"/>
                  </a:prstClr>
                </a:solidFill>
              </a:ln>
            </c:spPr>
          </c:marker>
          <c:cat>
            <c:numRef>
              <c:f>Лист1!$A$2:$A$26</c:f>
              <c:numCache>
                <c:formatCode>#,##0.00</c:formatCode>
                <c:ptCount val="25"/>
                <c:pt idx="0">
                  <c:v>13300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17600</c:v>
                </c:pt>
                <c:pt idx="7">
                  <c:v>17700</c:v>
                </c:pt>
                <c:pt idx="8">
                  <c:v>18200</c:v>
                </c:pt>
                <c:pt idx="9">
                  <c:v>18700</c:v>
                </c:pt>
                <c:pt idx="10">
                  <c:v>18900</c:v>
                </c:pt>
                <c:pt idx="11">
                  <c:v>19100</c:v>
                </c:pt>
                <c:pt idx="12">
                  <c:v>19600</c:v>
                </c:pt>
                <c:pt idx="13">
                  <c:v>20000</c:v>
                </c:pt>
                <c:pt idx="14">
                  <c:v>20100</c:v>
                </c:pt>
                <c:pt idx="15">
                  <c:v>20500</c:v>
                </c:pt>
                <c:pt idx="16">
                  <c:v>22800</c:v>
                </c:pt>
                <c:pt idx="17">
                  <c:v>22900</c:v>
                </c:pt>
                <c:pt idx="18">
                  <c:v>23600</c:v>
                </c:pt>
                <c:pt idx="19">
                  <c:v>24100</c:v>
                </c:pt>
                <c:pt idx="20">
                  <c:v>25000</c:v>
                </c:pt>
                <c:pt idx="21">
                  <c:v>25500</c:v>
                </c:pt>
                <c:pt idx="22">
                  <c:v>28125</c:v>
                </c:pt>
                <c:pt idx="23">
                  <c:v>28300</c:v>
                </c:pt>
                <c:pt idx="24">
                  <c:v>36400</c:v>
                </c:pt>
              </c:numCache>
            </c:numRef>
          </c:cat>
          <c:val>
            <c:numRef>
              <c:f>Лист1!$AA$2:$AA$26</c:f>
              <c:numCache>
                <c:formatCode>General</c:formatCode>
                <c:ptCount val="25"/>
                <c:pt idx="12">
                  <c:v>160000</c:v>
                </c:pt>
              </c:numCache>
            </c:numRef>
          </c:val>
          <c:smooth val="0"/>
        </c:ser>
        <c:ser>
          <c:idx val="28"/>
          <c:order val="26"/>
          <c:tx>
            <c:strRef>
              <c:f>Лист1!$AB$1</c:f>
              <c:strCache>
                <c:ptCount val="1"/>
                <c:pt idx="0">
                  <c:v>Юриспруденция РАП</c:v>
                </c:pt>
              </c:strCache>
            </c:strRef>
          </c:tx>
          <c:spPr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circle"/>
            <c:size val="23"/>
            <c:spPr>
              <a:gradFill rotWithShape="1">
                <a:gsLst>
                  <a:gs pos="0">
                    <a:schemeClr val="dk1">
                      <a:tint val="50000"/>
                      <a:satMod val="300000"/>
                    </a:schemeClr>
                  </a:gs>
                  <a:gs pos="35000">
                    <a:schemeClr val="dk1">
                      <a:tint val="37000"/>
                      <a:satMod val="300000"/>
                    </a:schemeClr>
                  </a:gs>
                  <a:gs pos="100000">
                    <a:schemeClr val="dk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marker>
          <c:dPt>
            <c:idx val="14"/>
            <c:marker>
              <c:symbol val="circle"/>
              <c:size val="14"/>
            </c:marker>
            <c:bubble3D val="0"/>
          </c:dPt>
          <c:dLbls>
            <c:dLbl>
              <c:idx val="11"/>
              <c:layout>
                <c:manualLayout>
                  <c:x val="-4.3055555555555375E-2"/>
                  <c:y val="-2.2477651872177692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12"/>
              <c:layout>
                <c:manualLayout>
                  <c:x val="-3.8290462229194043E-2"/>
                  <c:y val="-0.2796737941404218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Юриспруденция </a:t>
                    </a:r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13"/>
              <c:layout>
                <c:manualLayout>
                  <c:x val="-3.1452879688266648E-2"/>
                  <c:y val="-0.2710017385081602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Юриспруденция </a:t>
                    </a:r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14"/>
              <c:layout>
                <c:manualLayout>
                  <c:x val="-2.5234986714630991E-2"/>
                  <c:y val="-0.27100173850816023"/>
                </c:manualLayout>
              </c:layout>
              <c:tx>
                <c:rich>
                  <a:bodyPr/>
                  <a:lstStyle/>
                  <a:p>
                    <a:r>
                      <a:rPr lang="ru-RU" sz="1000" dirty="0" smtClean="0"/>
                      <a:t>Юриспруденция</a:t>
                    </a:r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15"/>
              <c:layout>
                <c:manualLayout>
                  <c:x val="-3.0085363180081134E-2"/>
                  <c:y val="-0.24932159942750776"/>
                </c:manualLayout>
              </c:layout>
              <c:tx>
                <c:rich>
                  <a:bodyPr/>
                  <a:lstStyle/>
                  <a:p>
                    <a:r>
                      <a:rPr lang="ru-RU" sz="1000" dirty="0" smtClean="0"/>
                      <a:t>Юриспруденция </a:t>
                    </a:r>
                    <a:endParaRPr lang="ru-RU" sz="1000" dirty="0"/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Лист1!$A$2:$A$26</c:f>
              <c:numCache>
                <c:formatCode>#,##0.00</c:formatCode>
                <c:ptCount val="25"/>
                <c:pt idx="0">
                  <c:v>13300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17600</c:v>
                </c:pt>
                <c:pt idx="7">
                  <c:v>17700</c:v>
                </c:pt>
                <c:pt idx="8">
                  <c:v>18200</c:v>
                </c:pt>
                <c:pt idx="9">
                  <c:v>18700</c:v>
                </c:pt>
                <c:pt idx="10">
                  <c:v>18900</c:v>
                </c:pt>
                <c:pt idx="11">
                  <c:v>19100</c:v>
                </c:pt>
                <c:pt idx="12">
                  <c:v>19600</c:v>
                </c:pt>
                <c:pt idx="13">
                  <c:v>20000</c:v>
                </c:pt>
                <c:pt idx="14">
                  <c:v>20100</c:v>
                </c:pt>
                <c:pt idx="15">
                  <c:v>20500</c:v>
                </c:pt>
                <c:pt idx="16">
                  <c:v>22800</c:v>
                </c:pt>
                <c:pt idx="17">
                  <c:v>22900</c:v>
                </c:pt>
                <c:pt idx="18">
                  <c:v>23600</c:v>
                </c:pt>
                <c:pt idx="19">
                  <c:v>24100</c:v>
                </c:pt>
                <c:pt idx="20">
                  <c:v>25000</c:v>
                </c:pt>
                <c:pt idx="21">
                  <c:v>25500</c:v>
                </c:pt>
                <c:pt idx="22">
                  <c:v>28125</c:v>
                </c:pt>
                <c:pt idx="23">
                  <c:v>28300</c:v>
                </c:pt>
                <c:pt idx="24">
                  <c:v>36400</c:v>
                </c:pt>
              </c:numCache>
            </c:numRef>
          </c:cat>
          <c:val>
            <c:numRef>
              <c:f>Лист1!$AB$2:$AB$26</c:f>
              <c:numCache>
                <c:formatCode>General</c:formatCode>
                <c:ptCount val="25"/>
                <c:pt idx="12">
                  <c:v>260000</c:v>
                </c:pt>
              </c:numCache>
            </c:numRef>
          </c:val>
          <c:smooth val="0"/>
        </c:ser>
        <c:ser>
          <c:idx val="29"/>
          <c:order val="27"/>
          <c:tx>
            <c:strRef>
              <c:f>Лист1!$AC$1</c:f>
              <c:strCache>
                <c:ptCount val="1"/>
                <c:pt idx="0">
                  <c:v>Юриспруденция ТИСБИ</c:v>
                </c:pt>
              </c:strCache>
            </c:strRef>
          </c:tx>
          <c:marker>
            <c:symbol val="circle"/>
            <c:size val="15"/>
            <c:spPr>
              <a:solidFill>
                <a:prstClr val="white">
                  <a:lumMod val="65000"/>
                </a:prstClr>
              </a:solidFill>
              <a:ln>
                <a:solidFill>
                  <a:prstClr val="black">
                    <a:shade val="95000"/>
                    <a:satMod val="105000"/>
                  </a:prstClr>
                </a:solidFill>
              </a:ln>
            </c:spPr>
          </c:marker>
          <c:cat>
            <c:numRef>
              <c:f>Лист1!$A$2:$A$26</c:f>
              <c:numCache>
                <c:formatCode>#,##0.00</c:formatCode>
                <c:ptCount val="25"/>
                <c:pt idx="0">
                  <c:v>13300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17600</c:v>
                </c:pt>
                <c:pt idx="7">
                  <c:v>17700</c:v>
                </c:pt>
                <c:pt idx="8">
                  <c:v>18200</c:v>
                </c:pt>
                <c:pt idx="9">
                  <c:v>18700</c:v>
                </c:pt>
                <c:pt idx="10">
                  <c:v>18900</c:v>
                </c:pt>
                <c:pt idx="11">
                  <c:v>19100</c:v>
                </c:pt>
                <c:pt idx="12">
                  <c:v>19600</c:v>
                </c:pt>
                <c:pt idx="13">
                  <c:v>20000</c:v>
                </c:pt>
                <c:pt idx="14">
                  <c:v>20100</c:v>
                </c:pt>
                <c:pt idx="15">
                  <c:v>20500</c:v>
                </c:pt>
                <c:pt idx="16">
                  <c:v>22800</c:v>
                </c:pt>
                <c:pt idx="17">
                  <c:v>22900</c:v>
                </c:pt>
                <c:pt idx="18">
                  <c:v>23600</c:v>
                </c:pt>
                <c:pt idx="19">
                  <c:v>24100</c:v>
                </c:pt>
                <c:pt idx="20">
                  <c:v>25000</c:v>
                </c:pt>
                <c:pt idx="21">
                  <c:v>25500</c:v>
                </c:pt>
                <c:pt idx="22">
                  <c:v>28125</c:v>
                </c:pt>
                <c:pt idx="23">
                  <c:v>28300</c:v>
                </c:pt>
                <c:pt idx="24">
                  <c:v>36400</c:v>
                </c:pt>
              </c:numCache>
            </c:numRef>
          </c:cat>
          <c:val>
            <c:numRef>
              <c:f>Лист1!$AC$2:$AC$26</c:f>
              <c:numCache>
                <c:formatCode>General</c:formatCode>
                <c:ptCount val="25"/>
                <c:pt idx="12">
                  <c:v>204000</c:v>
                </c:pt>
              </c:numCache>
            </c:numRef>
          </c:val>
          <c:smooth val="0"/>
        </c:ser>
        <c:ser>
          <c:idx val="30"/>
          <c:order val="28"/>
          <c:tx>
            <c:strRef>
              <c:f>Лист1!$AD$1</c:f>
              <c:strCache>
                <c:ptCount val="1"/>
                <c:pt idx="0">
                  <c:v>Юриспруденция ИСГЗ</c:v>
                </c:pt>
              </c:strCache>
            </c:strRef>
          </c:tx>
          <c:marker>
            <c:symbol val="circle"/>
            <c:size val="4"/>
            <c:spPr>
              <a:solidFill>
                <a:prstClr val="white">
                  <a:lumMod val="65000"/>
                </a:prstClr>
              </a:solidFill>
              <a:ln>
                <a:solidFill>
                  <a:prstClr val="black">
                    <a:shade val="95000"/>
                    <a:satMod val="105000"/>
                  </a:prstClr>
                </a:solidFill>
              </a:ln>
            </c:spPr>
          </c:marker>
          <c:dPt>
            <c:idx val="14"/>
            <c:marker>
              <c:symbol val="circle"/>
              <c:size val="11"/>
            </c:marker>
            <c:bubble3D val="0"/>
          </c:dPt>
          <c:cat>
            <c:numRef>
              <c:f>Лист1!$A$2:$A$26</c:f>
              <c:numCache>
                <c:formatCode>#,##0.00</c:formatCode>
                <c:ptCount val="25"/>
                <c:pt idx="0">
                  <c:v>13300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17600</c:v>
                </c:pt>
                <c:pt idx="7">
                  <c:v>17700</c:v>
                </c:pt>
                <c:pt idx="8">
                  <c:v>18200</c:v>
                </c:pt>
                <c:pt idx="9">
                  <c:v>18700</c:v>
                </c:pt>
                <c:pt idx="10">
                  <c:v>18900</c:v>
                </c:pt>
                <c:pt idx="11">
                  <c:v>19100</c:v>
                </c:pt>
                <c:pt idx="12">
                  <c:v>19600</c:v>
                </c:pt>
                <c:pt idx="13">
                  <c:v>20000</c:v>
                </c:pt>
                <c:pt idx="14">
                  <c:v>20100</c:v>
                </c:pt>
                <c:pt idx="15">
                  <c:v>20500</c:v>
                </c:pt>
                <c:pt idx="16">
                  <c:v>22800</c:v>
                </c:pt>
                <c:pt idx="17">
                  <c:v>22900</c:v>
                </c:pt>
                <c:pt idx="18">
                  <c:v>23600</c:v>
                </c:pt>
                <c:pt idx="19">
                  <c:v>24100</c:v>
                </c:pt>
                <c:pt idx="20">
                  <c:v>25000</c:v>
                </c:pt>
                <c:pt idx="21">
                  <c:v>25500</c:v>
                </c:pt>
                <c:pt idx="22">
                  <c:v>28125</c:v>
                </c:pt>
                <c:pt idx="23">
                  <c:v>28300</c:v>
                </c:pt>
                <c:pt idx="24">
                  <c:v>36400</c:v>
                </c:pt>
              </c:numCache>
            </c:numRef>
          </c:cat>
          <c:val>
            <c:numRef>
              <c:f>Лист1!$AD$2:$AD$26</c:f>
              <c:numCache>
                <c:formatCode>General</c:formatCode>
                <c:ptCount val="25"/>
                <c:pt idx="12">
                  <c:v>156000</c:v>
                </c:pt>
              </c:numCache>
            </c:numRef>
          </c:val>
          <c:smooth val="0"/>
        </c:ser>
        <c:ser>
          <c:idx val="31"/>
          <c:order val="29"/>
          <c:tx>
            <c:strRef>
              <c:f>Лист1!$AE$1</c:f>
              <c:strCache>
                <c:ptCount val="1"/>
                <c:pt idx="0">
                  <c:v>Юриспруденция ИЭУП</c:v>
                </c:pt>
              </c:strCache>
            </c:strRef>
          </c:tx>
          <c:marker>
            <c:symbol val="circle"/>
            <c:size val="15"/>
            <c:spPr>
              <a:solidFill>
                <a:prstClr val="white">
                  <a:lumMod val="65000"/>
                </a:prstClr>
              </a:solidFill>
              <a:ln>
                <a:solidFill>
                  <a:prstClr val="black"/>
                </a:solidFill>
              </a:ln>
            </c:spPr>
          </c:marker>
          <c:dPt>
            <c:idx val="17"/>
            <c:marker>
              <c:spPr>
                <a:solidFill>
                  <a:prstClr val="white">
                    <a:lumMod val="65000"/>
                  </a:prstClr>
                </a:solidFill>
                <a:ln w="9525" cap="flat" cmpd="sng" algn="ctr">
                  <a:solidFill>
                    <a:schemeClr val="dk1">
                      <a:shade val="95000"/>
                      <a:satMod val="105000"/>
                    </a:scheme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c:spPr>
            </c:marker>
            <c:bubble3D val="0"/>
            <c:spPr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dPt>
          <c:cat>
            <c:numRef>
              <c:f>Лист1!$A$2:$A$26</c:f>
              <c:numCache>
                <c:formatCode>#,##0.00</c:formatCode>
                <c:ptCount val="25"/>
                <c:pt idx="0">
                  <c:v>13300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17600</c:v>
                </c:pt>
                <c:pt idx="7">
                  <c:v>17700</c:v>
                </c:pt>
                <c:pt idx="8">
                  <c:v>18200</c:v>
                </c:pt>
                <c:pt idx="9">
                  <c:v>18700</c:v>
                </c:pt>
                <c:pt idx="10">
                  <c:v>18900</c:v>
                </c:pt>
                <c:pt idx="11">
                  <c:v>19100</c:v>
                </c:pt>
                <c:pt idx="12">
                  <c:v>19600</c:v>
                </c:pt>
                <c:pt idx="13">
                  <c:v>20000</c:v>
                </c:pt>
                <c:pt idx="14">
                  <c:v>20100</c:v>
                </c:pt>
                <c:pt idx="15">
                  <c:v>20500</c:v>
                </c:pt>
                <c:pt idx="16">
                  <c:v>22800</c:v>
                </c:pt>
                <c:pt idx="17">
                  <c:v>22900</c:v>
                </c:pt>
                <c:pt idx="18">
                  <c:v>23600</c:v>
                </c:pt>
                <c:pt idx="19">
                  <c:v>24100</c:v>
                </c:pt>
                <c:pt idx="20">
                  <c:v>25000</c:v>
                </c:pt>
                <c:pt idx="21">
                  <c:v>25500</c:v>
                </c:pt>
                <c:pt idx="22">
                  <c:v>28125</c:v>
                </c:pt>
                <c:pt idx="23">
                  <c:v>28300</c:v>
                </c:pt>
                <c:pt idx="24">
                  <c:v>36400</c:v>
                </c:pt>
              </c:numCache>
            </c:numRef>
          </c:cat>
          <c:val>
            <c:numRef>
              <c:f>Лист1!$AE$2:$AE$26</c:f>
              <c:numCache>
                <c:formatCode>General</c:formatCode>
                <c:ptCount val="25"/>
                <c:pt idx="12">
                  <c:v>160000</c:v>
                </c:pt>
              </c:numCache>
            </c:numRef>
          </c:val>
          <c:smooth val="0"/>
        </c:ser>
        <c:ser>
          <c:idx val="32"/>
          <c:order val="30"/>
          <c:tx>
            <c:strRef>
              <c:f>Лист1!$AF$1</c:f>
              <c:strCache>
                <c:ptCount val="1"/>
                <c:pt idx="0">
                  <c:v>Связи с общественностью КАИ</c:v>
                </c:pt>
              </c:strCache>
            </c:strRef>
          </c:tx>
          <c:marker>
            <c:symbol val="circle"/>
            <c:size val="23"/>
            <c:spPr>
              <a:solidFill>
                <a:prstClr val="white">
                  <a:lumMod val="65000"/>
                </a:prstClr>
              </a:solidFill>
              <a:ln>
                <a:solidFill>
                  <a:prstClr val="black">
                    <a:shade val="95000"/>
                    <a:satMod val="105000"/>
                  </a:prstClr>
                </a:solidFill>
              </a:ln>
            </c:spPr>
          </c:marker>
          <c:cat>
            <c:numRef>
              <c:f>Лист1!$A$2:$A$26</c:f>
              <c:numCache>
                <c:formatCode>#,##0.00</c:formatCode>
                <c:ptCount val="25"/>
                <c:pt idx="0">
                  <c:v>13300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17600</c:v>
                </c:pt>
                <c:pt idx="7">
                  <c:v>17700</c:v>
                </c:pt>
                <c:pt idx="8">
                  <c:v>18200</c:v>
                </c:pt>
                <c:pt idx="9">
                  <c:v>18700</c:v>
                </c:pt>
                <c:pt idx="10">
                  <c:v>18900</c:v>
                </c:pt>
                <c:pt idx="11">
                  <c:v>19100</c:v>
                </c:pt>
                <c:pt idx="12">
                  <c:v>19600</c:v>
                </c:pt>
                <c:pt idx="13">
                  <c:v>20000</c:v>
                </c:pt>
                <c:pt idx="14">
                  <c:v>20100</c:v>
                </c:pt>
                <c:pt idx="15">
                  <c:v>20500</c:v>
                </c:pt>
                <c:pt idx="16">
                  <c:v>22800</c:v>
                </c:pt>
                <c:pt idx="17">
                  <c:v>22900</c:v>
                </c:pt>
                <c:pt idx="18">
                  <c:v>23600</c:v>
                </c:pt>
                <c:pt idx="19">
                  <c:v>24100</c:v>
                </c:pt>
                <c:pt idx="20">
                  <c:v>25000</c:v>
                </c:pt>
                <c:pt idx="21">
                  <c:v>25500</c:v>
                </c:pt>
                <c:pt idx="22">
                  <c:v>28125</c:v>
                </c:pt>
                <c:pt idx="23">
                  <c:v>28300</c:v>
                </c:pt>
                <c:pt idx="24">
                  <c:v>36400</c:v>
                </c:pt>
              </c:numCache>
            </c:numRef>
          </c:cat>
          <c:val>
            <c:numRef>
              <c:f>Лист1!$AF$2:$AF$26</c:f>
              <c:numCache>
                <c:formatCode>General</c:formatCode>
                <c:ptCount val="25"/>
                <c:pt idx="15">
                  <c:v>239200</c:v>
                </c:pt>
              </c:numCache>
            </c:numRef>
          </c:val>
          <c:smooth val="0"/>
        </c:ser>
        <c:ser>
          <c:idx val="33"/>
          <c:order val="31"/>
          <c:tx>
            <c:strRef>
              <c:f>Лист1!$AG$1</c:f>
              <c:strCache>
                <c:ptCount val="1"/>
                <c:pt idx="0">
                  <c:v>Связи с общественностью КГЭУ</c:v>
                </c:pt>
              </c:strCache>
            </c:strRef>
          </c:tx>
          <c:spPr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circle"/>
            <c:size val="23"/>
            <c:spPr>
              <a:gradFill rotWithShape="1">
                <a:gsLst>
                  <a:gs pos="0">
                    <a:schemeClr val="dk1">
                      <a:tint val="50000"/>
                      <a:satMod val="300000"/>
                    </a:schemeClr>
                  </a:gs>
                  <a:gs pos="35000">
                    <a:schemeClr val="dk1">
                      <a:tint val="37000"/>
                      <a:satMod val="300000"/>
                    </a:schemeClr>
                  </a:gs>
                  <a:gs pos="100000">
                    <a:schemeClr val="dk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marker>
          <c:cat>
            <c:numRef>
              <c:f>Лист1!$A$2:$A$26</c:f>
              <c:numCache>
                <c:formatCode>#,##0.00</c:formatCode>
                <c:ptCount val="25"/>
                <c:pt idx="0">
                  <c:v>13300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17600</c:v>
                </c:pt>
                <c:pt idx="7">
                  <c:v>17700</c:v>
                </c:pt>
                <c:pt idx="8">
                  <c:v>18200</c:v>
                </c:pt>
                <c:pt idx="9">
                  <c:v>18700</c:v>
                </c:pt>
                <c:pt idx="10">
                  <c:v>18900</c:v>
                </c:pt>
                <c:pt idx="11">
                  <c:v>19100</c:v>
                </c:pt>
                <c:pt idx="12">
                  <c:v>19600</c:v>
                </c:pt>
                <c:pt idx="13">
                  <c:v>20000</c:v>
                </c:pt>
                <c:pt idx="14">
                  <c:v>20100</c:v>
                </c:pt>
                <c:pt idx="15">
                  <c:v>20500</c:v>
                </c:pt>
                <c:pt idx="16">
                  <c:v>22800</c:v>
                </c:pt>
                <c:pt idx="17">
                  <c:v>22900</c:v>
                </c:pt>
                <c:pt idx="18">
                  <c:v>23600</c:v>
                </c:pt>
                <c:pt idx="19">
                  <c:v>24100</c:v>
                </c:pt>
                <c:pt idx="20">
                  <c:v>25000</c:v>
                </c:pt>
                <c:pt idx="21">
                  <c:v>25500</c:v>
                </c:pt>
                <c:pt idx="22">
                  <c:v>28125</c:v>
                </c:pt>
                <c:pt idx="23">
                  <c:v>28300</c:v>
                </c:pt>
                <c:pt idx="24">
                  <c:v>36400</c:v>
                </c:pt>
              </c:numCache>
            </c:numRef>
          </c:cat>
          <c:val>
            <c:numRef>
              <c:f>Лист1!$AG$2:$AG$26</c:f>
              <c:numCache>
                <c:formatCode>General</c:formatCode>
                <c:ptCount val="25"/>
                <c:pt idx="15">
                  <c:v>168000</c:v>
                </c:pt>
              </c:numCache>
            </c:numRef>
          </c:val>
          <c:smooth val="0"/>
        </c:ser>
        <c:ser>
          <c:idx val="34"/>
          <c:order val="32"/>
          <c:tx>
            <c:strRef>
              <c:f>Лист1!$AH$1</c:f>
              <c:strCache>
                <c:ptCount val="1"/>
                <c:pt idx="0">
                  <c:v>Связи с общественностью КСЮИ</c:v>
                </c:pt>
              </c:strCache>
            </c:strRef>
          </c:tx>
          <c:marker>
            <c:symbol val="circle"/>
            <c:size val="20"/>
            <c:spPr>
              <a:solidFill>
                <a:prstClr val="white">
                  <a:lumMod val="65000"/>
                </a:prstClr>
              </a:solidFill>
              <a:ln>
                <a:solidFill>
                  <a:prstClr val="black"/>
                </a:solidFill>
              </a:ln>
            </c:spPr>
          </c:marker>
          <c:dLbls>
            <c:dLbl>
              <c:idx val="15"/>
              <c:layout>
                <c:manualLayout>
                  <c:x val="-3.0085363180081086E-2"/>
                  <c:y val="-0.35338626701464365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Связи с общественностью </a:t>
                    </a:r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16"/>
              <c:layout>
                <c:manualLayout>
                  <c:x val="-2.4615297147339052E-2"/>
                  <c:y val="-0.34254619747431508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Связи с </a:t>
                    </a:r>
                    <a:r>
                      <a:rPr lang="ru-RU" dirty="0" smtClean="0"/>
                      <a:t>общественностью</a:t>
                    </a:r>
                    <a:endParaRPr lang="ru-RU" dirty="0"/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17"/>
              <c:layout>
                <c:manualLayout>
                  <c:x val="-2.9230826880162916E-2"/>
                  <c:y val="-0.34254619747431497"/>
                </c:manualLayout>
              </c:layout>
              <c:tx>
                <c:rich>
                  <a:bodyPr rot="-5400000" vert="horz"/>
                  <a:lstStyle/>
                  <a:p>
                    <a:pPr>
                      <a:defRPr sz="1100" b="0"/>
                    </a:pPr>
                    <a:r>
                      <a:rPr lang="ru-RU" b="0" dirty="0"/>
                      <a:t>Связи с </a:t>
                    </a:r>
                    <a:r>
                      <a:rPr lang="ru-RU" b="0" dirty="0" smtClean="0"/>
                      <a:t>общественностью</a:t>
                    </a:r>
                    <a:endParaRPr lang="ru-RU" b="0" dirty="0"/>
                  </a:p>
                </c:rich>
              </c:tx>
              <c:spPr/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18"/>
              <c:layout>
                <c:manualLayout>
                  <c:x val="-2.7350330163710111E-2"/>
                  <c:y val="-0.34254619747431497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sz="1000" b="0"/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Лист1!$A$2:$A$26</c:f>
              <c:numCache>
                <c:formatCode>#,##0.00</c:formatCode>
                <c:ptCount val="25"/>
                <c:pt idx="0">
                  <c:v>13300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17600</c:v>
                </c:pt>
                <c:pt idx="7">
                  <c:v>17700</c:v>
                </c:pt>
                <c:pt idx="8">
                  <c:v>18200</c:v>
                </c:pt>
                <c:pt idx="9">
                  <c:v>18700</c:v>
                </c:pt>
                <c:pt idx="10">
                  <c:v>18900</c:v>
                </c:pt>
                <c:pt idx="11">
                  <c:v>19100</c:v>
                </c:pt>
                <c:pt idx="12">
                  <c:v>19600</c:v>
                </c:pt>
                <c:pt idx="13">
                  <c:v>20000</c:v>
                </c:pt>
                <c:pt idx="14">
                  <c:v>20100</c:v>
                </c:pt>
                <c:pt idx="15">
                  <c:v>20500</c:v>
                </c:pt>
                <c:pt idx="16">
                  <c:v>22800</c:v>
                </c:pt>
                <c:pt idx="17">
                  <c:v>22900</c:v>
                </c:pt>
                <c:pt idx="18">
                  <c:v>23600</c:v>
                </c:pt>
                <c:pt idx="19">
                  <c:v>24100</c:v>
                </c:pt>
                <c:pt idx="20">
                  <c:v>25000</c:v>
                </c:pt>
                <c:pt idx="21">
                  <c:v>25500</c:v>
                </c:pt>
                <c:pt idx="22">
                  <c:v>28125</c:v>
                </c:pt>
                <c:pt idx="23">
                  <c:v>28300</c:v>
                </c:pt>
                <c:pt idx="24">
                  <c:v>36400</c:v>
                </c:pt>
              </c:numCache>
            </c:numRef>
          </c:cat>
          <c:val>
            <c:numRef>
              <c:f>Лист1!$AH$2:$AH$26</c:f>
              <c:numCache>
                <c:formatCode>General</c:formatCode>
                <c:ptCount val="25"/>
                <c:pt idx="15">
                  <c:v>140000</c:v>
                </c:pt>
              </c:numCache>
            </c:numRef>
          </c:val>
          <c:smooth val="0"/>
        </c:ser>
        <c:ser>
          <c:idx val="35"/>
          <c:order val="33"/>
          <c:tx>
            <c:strRef>
              <c:f>Лист1!$AI$1</c:f>
              <c:strCache>
                <c:ptCount val="1"/>
                <c:pt idx="0">
                  <c:v>Связи с общественностью КФУ</c:v>
                </c:pt>
              </c:strCache>
            </c:strRef>
          </c:tx>
          <c:marker>
            <c:symbol val="circle"/>
            <c:size val="23"/>
            <c:spPr>
              <a:solidFill>
                <a:prstClr val="white">
                  <a:lumMod val="75000"/>
                </a:prstClr>
              </a:solidFill>
              <a:ln>
                <a:solidFill>
                  <a:prstClr val="black"/>
                </a:solidFill>
              </a:ln>
            </c:spPr>
          </c:marker>
          <c:cat>
            <c:numRef>
              <c:f>Лист1!$A$2:$A$26</c:f>
              <c:numCache>
                <c:formatCode>#,##0.00</c:formatCode>
                <c:ptCount val="25"/>
                <c:pt idx="0">
                  <c:v>13300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17600</c:v>
                </c:pt>
                <c:pt idx="7">
                  <c:v>17700</c:v>
                </c:pt>
                <c:pt idx="8">
                  <c:v>18200</c:v>
                </c:pt>
                <c:pt idx="9">
                  <c:v>18700</c:v>
                </c:pt>
                <c:pt idx="10">
                  <c:v>18900</c:v>
                </c:pt>
                <c:pt idx="11">
                  <c:v>19100</c:v>
                </c:pt>
                <c:pt idx="12">
                  <c:v>19600</c:v>
                </c:pt>
                <c:pt idx="13">
                  <c:v>20000</c:v>
                </c:pt>
                <c:pt idx="14">
                  <c:v>20100</c:v>
                </c:pt>
                <c:pt idx="15">
                  <c:v>20500</c:v>
                </c:pt>
                <c:pt idx="16">
                  <c:v>22800</c:v>
                </c:pt>
                <c:pt idx="17">
                  <c:v>22900</c:v>
                </c:pt>
                <c:pt idx="18">
                  <c:v>23600</c:v>
                </c:pt>
                <c:pt idx="19">
                  <c:v>24100</c:v>
                </c:pt>
                <c:pt idx="20">
                  <c:v>25000</c:v>
                </c:pt>
                <c:pt idx="21">
                  <c:v>25500</c:v>
                </c:pt>
                <c:pt idx="22">
                  <c:v>28125</c:v>
                </c:pt>
                <c:pt idx="23">
                  <c:v>28300</c:v>
                </c:pt>
                <c:pt idx="24">
                  <c:v>36400</c:v>
                </c:pt>
              </c:numCache>
            </c:numRef>
          </c:cat>
          <c:val>
            <c:numRef>
              <c:f>Лист1!$AI$2:$AI$26</c:f>
              <c:numCache>
                <c:formatCode>General</c:formatCode>
                <c:ptCount val="25"/>
                <c:pt idx="15">
                  <c:v>250800</c:v>
                </c:pt>
              </c:numCache>
            </c:numRef>
          </c:val>
          <c:smooth val="0"/>
        </c:ser>
        <c:ser>
          <c:idx val="36"/>
          <c:order val="34"/>
          <c:tx>
            <c:strRef>
              <c:f>Лист1!$AJ$1</c:f>
              <c:strCache>
                <c:ptCount val="1"/>
                <c:pt idx="0">
                  <c:v>Управление персоналом
КАИ</c:v>
                </c:pt>
              </c:strCache>
            </c:strRef>
          </c:tx>
          <c:marker>
            <c:symbol val="circle"/>
            <c:size val="23"/>
            <c:spPr>
              <a:solidFill>
                <a:prstClr val="white">
                  <a:lumMod val="85000"/>
                </a:prstClr>
              </a:solidFill>
              <a:ln>
                <a:solidFill>
                  <a:prstClr val="black"/>
                </a:solidFill>
              </a:ln>
            </c:spPr>
          </c:marker>
          <c:cat>
            <c:numRef>
              <c:f>Лист1!$A$2:$A$26</c:f>
              <c:numCache>
                <c:formatCode>#,##0.00</c:formatCode>
                <c:ptCount val="25"/>
                <c:pt idx="0">
                  <c:v>13300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17600</c:v>
                </c:pt>
                <c:pt idx="7">
                  <c:v>17700</c:v>
                </c:pt>
                <c:pt idx="8">
                  <c:v>18200</c:v>
                </c:pt>
                <c:pt idx="9">
                  <c:v>18700</c:v>
                </c:pt>
                <c:pt idx="10">
                  <c:v>18900</c:v>
                </c:pt>
                <c:pt idx="11">
                  <c:v>19100</c:v>
                </c:pt>
                <c:pt idx="12">
                  <c:v>19600</c:v>
                </c:pt>
                <c:pt idx="13">
                  <c:v>20000</c:v>
                </c:pt>
                <c:pt idx="14">
                  <c:v>20100</c:v>
                </c:pt>
                <c:pt idx="15">
                  <c:v>20500</c:v>
                </c:pt>
                <c:pt idx="16">
                  <c:v>22800</c:v>
                </c:pt>
                <c:pt idx="17">
                  <c:v>22900</c:v>
                </c:pt>
                <c:pt idx="18">
                  <c:v>23600</c:v>
                </c:pt>
                <c:pt idx="19">
                  <c:v>24100</c:v>
                </c:pt>
                <c:pt idx="20">
                  <c:v>25000</c:v>
                </c:pt>
                <c:pt idx="21">
                  <c:v>25500</c:v>
                </c:pt>
                <c:pt idx="22">
                  <c:v>28125</c:v>
                </c:pt>
                <c:pt idx="23">
                  <c:v>28300</c:v>
                </c:pt>
                <c:pt idx="24">
                  <c:v>36400</c:v>
                </c:pt>
              </c:numCache>
            </c:numRef>
          </c:cat>
          <c:val>
            <c:numRef>
              <c:f>Лист1!$AJ$2:$AJ$26</c:f>
              <c:numCache>
                <c:formatCode>General</c:formatCode>
                <c:ptCount val="25"/>
                <c:pt idx="2">
                  <c:v>239200</c:v>
                </c:pt>
              </c:numCache>
            </c:numRef>
          </c:val>
          <c:smooth val="0"/>
        </c:ser>
        <c:ser>
          <c:idx val="37"/>
          <c:order val="35"/>
          <c:tx>
            <c:strRef>
              <c:f>Лист1!$AK$1</c:f>
              <c:strCache>
                <c:ptCount val="1"/>
                <c:pt idx="0">
                  <c:v>Управление персоналом
КСЮИ</c:v>
                </c:pt>
              </c:strCache>
            </c:strRef>
          </c:tx>
          <c:spPr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circle"/>
            <c:size val="23"/>
            <c:spPr>
              <a:gradFill rotWithShape="1">
                <a:gsLst>
                  <a:gs pos="0">
                    <a:schemeClr val="dk1">
                      <a:tint val="50000"/>
                      <a:satMod val="300000"/>
                    </a:schemeClr>
                  </a:gs>
                  <a:gs pos="35000">
                    <a:schemeClr val="dk1">
                      <a:tint val="37000"/>
                      <a:satMod val="300000"/>
                    </a:schemeClr>
                  </a:gs>
                  <a:gs pos="100000">
                    <a:schemeClr val="dk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marker>
          <c:dLbls>
            <c:dLbl>
              <c:idx val="2"/>
              <c:layout>
                <c:manualLayout>
                  <c:x val="-2.7350330163710055E-2"/>
                  <c:y val="-0.30568996103720647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Управление </a:t>
                    </a:r>
                    <a:r>
                      <a:rPr lang="ru-RU" dirty="0" smtClean="0"/>
                      <a:t>персоналом</a:t>
                    </a:r>
                    <a:endParaRPr lang="ru-RU" dirty="0"/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3"/>
              <c:layout>
                <c:manualLayout>
                  <c:x val="-2.7350330163710079E-2"/>
                  <c:y val="-0.31869804448559674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Управление </a:t>
                    </a:r>
                    <a:r>
                      <a:rPr lang="ru-RU" smtClean="0"/>
                      <a:t>персоналом</a:t>
                    </a:r>
                    <a:endParaRPr lang="ru-RU"/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sz="900"/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Лист1!$A$2:$A$26</c:f>
              <c:numCache>
                <c:formatCode>#,##0.00</c:formatCode>
                <c:ptCount val="25"/>
                <c:pt idx="0">
                  <c:v>13300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17600</c:v>
                </c:pt>
                <c:pt idx="7">
                  <c:v>17700</c:v>
                </c:pt>
                <c:pt idx="8">
                  <c:v>18200</c:v>
                </c:pt>
                <c:pt idx="9">
                  <c:v>18700</c:v>
                </c:pt>
                <c:pt idx="10">
                  <c:v>18900</c:v>
                </c:pt>
                <c:pt idx="11">
                  <c:v>19100</c:v>
                </c:pt>
                <c:pt idx="12">
                  <c:v>19600</c:v>
                </c:pt>
                <c:pt idx="13">
                  <c:v>20000</c:v>
                </c:pt>
                <c:pt idx="14">
                  <c:v>20100</c:v>
                </c:pt>
                <c:pt idx="15">
                  <c:v>20500</c:v>
                </c:pt>
                <c:pt idx="16">
                  <c:v>22800</c:v>
                </c:pt>
                <c:pt idx="17">
                  <c:v>22900</c:v>
                </c:pt>
                <c:pt idx="18">
                  <c:v>23600</c:v>
                </c:pt>
                <c:pt idx="19">
                  <c:v>24100</c:v>
                </c:pt>
                <c:pt idx="20">
                  <c:v>25000</c:v>
                </c:pt>
                <c:pt idx="21">
                  <c:v>25500</c:v>
                </c:pt>
                <c:pt idx="22">
                  <c:v>28125</c:v>
                </c:pt>
                <c:pt idx="23">
                  <c:v>28300</c:v>
                </c:pt>
                <c:pt idx="24">
                  <c:v>36400</c:v>
                </c:pt>
              </c:numCache>
            </c:numRef>
          </c:cat>
          <c:val>
            <c:numRef>
              <c:f>Лист1!$AK$2:$AK$26</c:f>
              <c:numCache>
                <c:formatCode>General</c:formatCode>
                <c:ptCount val="25"/>
                <c:pt idx="2">
                  <c:v>132000</c:v>
                </c:pt>
              </c:numCache>
            </c:numRef>
          </c:val>
          <c:smooth val="0"/>
        </c:ser>
        <c:ser>
          <c:idx val="38"/>
          <c:order val="36"/>
          <c:tx>
            <c:strRef>
              <c:f>Лист1!$AL$1</c:f>
              <c:strCache>
                <c:ptCount val="1"/>
                <c:pt idx="0">
                  <c:v>Строительство 
</c:v>
                </c:pt>
              </c:strCache>
            </c:strRef>
          </c:tx>
          <c:spPr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circle"/>
            <c:size val="23"/>
            <c:spPr>
              <a:gradFill rotWithShape="1">
                <a:gsLst>
                  <a:gs pos="0">
                    <a:schemeClr val="dk1">
                      <a:tint val="50000"/>
                      <a:satMod val="300000"/>
                    </a:schemeClr>
                  </a:gs>
                  <a:gs pos="35000">
                    <a:schemeClr val="dk1">
                      <a:tint val="37000"/>
                      <a:satMod val="300000"/>
                    </a:schemeClr>
                  </a:gs>
                  <a:gs pos="100000">
                    <a:schemeClr val="dk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marker>
          <c:dLbls>
            <c:dLbl>
              <c:idx val="16"/>
              <c:layout>
                <c:manualLayout>
                  <c:x val="-3.2820396196452044E-2"/>
                  <c:y val="-0.10840069540326447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17"/>
              <c:layout>
                <c:manualLayout>
                  <c:x val="-3.6922945721008592E-2"/>
                  <c:y val="-9.7560625862937927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sz="1100"/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Лист1!$A$2:$A$26</c:f>
              <c:numCache>
                <c:formatCode>#,##0.00</c:formatCode>
                <c:ptCount val="25"/>
                <c:pt idx="0">
                  <c:v>13300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17600</c:v>
                </c:pt>
                <c:pt idx="7">
                  <c:v>17700</c:v>
                </c:pt>
                <c:pt idx="8">
                  <c:v>18200</c:v>
                </c:pt>
                <c:pt idx="9">
                  <c:v>18700</c:v>
                </c:pt>
                <c:pt idx="10">
                  <c:v>18900</c:v>
                </c:pt>
                <c:pt idx="11">
                  <c:v>19100</c:v>
                </c:pt>
                <c:pt idx="12">
                  <c:v>19600</c:v>
                </c:pt>
                <c:pt idx="13">
                  <c:v>20000</c:v>
                </c:pt>
                <c:pt idx="14">
                  <c:v>20100</c:v>
                </c:pt>
                <c:pt idx="15">
                  <c:v>20500</c:v>
                </c:pt>
                <c:pt idx="16">
                  <c:v>22800</c:v>
                </c:pt>
                <c:pt idx="17">
                  <c:v>22900</c:v>
                </c:pt>
                <c:pt idx="18">
                  <c:v>23600</c:v>
                </c:pt>
                <c:pt idx="19">
                  <c:v>24100</c:v>
                </c:pt>
                <c:pt idx="20">
                  <c:v>25000</c:v>
                </c:pt>
                <c:pt idx="21">
                  <c:v>25500</c:v>
                </c:pt>
                <c:pt idx="22">
                  <c:v>28125</c:v>
                </c:pt>
                <c:pt idx="23">
                  <c:v>28300</c:v>
                </c:pt>
                <c:pt idx="24">
                  <c:v>36400</c:v>
                </c:pt>
              </c:numCache>
            </c:numRef>
          </c:cat>
          <c:val>
            <c:numRef>
              <c:f>Лист1!$AL$2:$AL$26</c:f>
              <c:numCache>
                <c:formatCode>General</c:formatCode>
                <c:ptCount val="25"/>
                <c:pt idx="16">
                  <c:v>184800</c:v>
                </c:pt>
              </c:numCache>
            </c:numRef>
          </c:val>
          <c:smooth val="0"/>
        </c:ser>
        <c:ser>
          <c:idx val="39"/>
          <c:order val="37"/>
          <c:tx>
            <c:strRef>
              <c:f>Лист1!$AM$1</c:f>
              <c:strCache>
                <c:ptCount val="1"/>
                <c:pt idx="0">
                  <c:v>Архитектура
</c:v>
                </c:pt>
              </c:strCache>
            </c:strRef>
          </c:tx>
          <c:spPr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circle"/>
            <c:size val="23"/>
            <c:spPr>
              <a:gradFill rotWithShape="1">
                <a:gsLst>
                  <a:gs pos="0">
                    <a:schemeClr val="dk1">
                      <a:tint val="50000"/>
                      <a:satMod val="300000"/>
                    </a:schemeClr>
                  </a:gs>
                  <a:gs pos="35000">
                    <a:schemeClr val="dk1">
                      <a:tint val="37000"/>
                      <a:satMod val="300000"/>
                    </a:schemeClr>
                  </a:gs>
                  <a:gs pos="100000">
                    <a:schemeClr val="dk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marker>
          <c:dLbls>
            <c:dLbl>
              <c:idx val="24"/>
              <c:layout>
                <c:manualLayout>
                  <c:x val="-2.8717846671895586E-2"/>
                  <c:y val="-8.8888570230676728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25"/>
              <c:layout>
                <c:manualLayout>
                  <c:x val="-1.7777714606411522E-2"/>
                  <c:y val="-8.8888570230676728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sz="1100"/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Лист1!$A$2:$A$26</c:f>
              <c:numCache>
                <c:formatCode>#,##0.00</c:formatCode>
                <c:ptCount val="25"/>
                <c:pt idx="0">
                  <c:v>13300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17600</c:v>
                </c:pt>
                <c:pt idx="7">
                  <c:v>17700</c:v>
                </c:pt>
                <c:pt idx="8">
                  <c:v>18200</c:v>
                </c:pt>
                <c:pt idx="9">
                  <c:v>18700</c:v>
                </c:pt>
                <c:pt idx="10">
                  <c:v>18900</c:v>
                </c:pt>
                <c:pt idx="11">
                  <c:v>19100</c:v>
                </c:pt>
                <c:pt idx="12">
                  <c:v>19600</c:v>
                </c:pt>
                <c:pt idx="13">
                  <c:v>20000</c:v>
                </c:pt>
                <c:pt idx="14">
                  <c:v>20100</c:v>
                </c:pt>
                <c:pt idx="15">
                  <c:v>20500</c:v>
                </c:pt>
                <c:pt idx="16">
                  <c:v>22800</c:v>
                </c:pt>
                <c:pt idx="17">
                  <c:v>22900</c:v>
                </c:pt>
                <c:pt idx="18">
                  <c:v>23600</c:v>
                </c:pt>
                <c:pt idx="19">
                  <c:v>24100</c:v>
                </c:pt>
                <c:pt idx="20">
                  <c:v>25000</c:v>
                </c:pt>
                <c:pt idx="21">
                  <c:v>25500</c:v>
                </c:pt>
                <c:pt idx="22">
                  <c:v>28125</c:v>
                </c:pt>
                <c:pt idx="23">
                  <c:v>28300</c:v>
                </c:pt>
                <c:pt idx="24">
                  <c:v>36400</c:v>
                </c:pt>
              </c:numCache>
            </c:numRef>
          </c:cat>
          <c:val>
            <c:numRef>
              <c:f>Лист1!$AM$2:$AM$26</c:f>
              <c:numCache>
                <c:formatCode>General</c:formatCode>
                <c:ptCount val="25"/>
                <c:pt idx="24">
                  <c:v>262400</c:v>
                </c:pt>
              </c:numCache>
            </c:numRef>
          </c:val>
          <c:smooth val="0"/>
        </c:ser>
        <c:ser>
          <c:idx val="40"/>
          <c:order val="38"/>
          <c:tx>
            <c:strRef>
              <c:f>Лист1!$AN$1</c:f>
              <c:strCache>
                <c:ptCount val="1"/>
                <c:pt idx="0">
                  <c:v>Агроинженерия 
</c:v>
                </c:pt>
              </c:strCache>
            </c:strRef>
          </c:tx>
          <c:spPr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circle"/>
            <c:size val="23"/>
            <c:spPr>
              <a:gradFill rotWithShape="1">
                <a:gsLst>
                  <a:gs pos="0">
                    <a:schemeClr val="dk1">
                      <a:tint val="50000"/>
                      <a:satMod val="300000"/>
                    </a:schemeClr>
                  </a:gs>
                  <a:gs pos="35000">
                    <a:schemeClr val="dk1">
                      <a:tint val="37000"/>
                      <a:satMod val="300000"/>
                    </a:schemeClr>
                  </a:gs>
                  <a:gs pos="100000">
                    <a:schemeClr val="dk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marker>
          <c:dLbls>
            <c:dLbl>
              <c:idx val="3"/>
              <c:layout>
                <c:manualLayout>
                  <c:x val="-3.4187912704637592E-2"/>
                  <c:y val="-0.23197748816298636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Социальная </a:t>
                    </a:r>
                    <a:r>
                      <a:rPr lang="ru-RU" dirty="0" smtClean="0"/>
                      <a:t>работа</a:t>
                    </a:r>
                    <a:endParaRPr lang="ru-RU" dirty="0"/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13"/>
              <c:layout>
                <c:manualLayout>
                  <c:x val="-1.9145231114597056E-2"/>
                  <c:y val="-0.10840069540326426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14"/>
              <c:layout>
                <c:manualLayout>
                  <c:x val="-2.5982813655524621E-2"/>
                  <c:y val="-9.7560625862937844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18"/>
              <c:layout>
                <c:manualLayout>
                  <c:x val="-3.1944444444444442E-2"/>
                  <c:y val="-0.12574480666778654"/>
                </c:manualLayout>
              </c:layout>
              <c:tx>
                <c:rich>
                  <a:bodyPr rot="-5400000" vert="horz"/>
                  <a:lstStyle/>
                  <a:p>
                    <a:pPr>
                      <a:defRPr sz="1200" b="1"/>
                    </a:pPr>
                    <a:r>
                      <a:rPr lang="ru-RU" sz="1200" b="1"/>
                      <a:t>Строительство </a:t>
                    </a:r>
                    <a:endParaRPr lang="ru-RU" sz="1200" b="1" dirty="0"/>
                  </a:p>
                </c:rich>
              </c:tx>
              <c:spPr/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Лист1!$A$2:$A$26</c:f>
              <c:numCache>
                <c:formatCode>#,##0.00</c:formatCode>
                <c:ptCount val="25"/>
                <c:pt idx="0">
                  <c:v>13300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17600</c:v>
                </c:pt>
                <c:pt idx="7">
                  <c:v>17700</c:v>
                </c:pt>
                <c:pt idx="8">
                  <c:v>18200</c:v>
                </c:pt>
                <c:pt idx="9">
                  <c:v>18700</c:v>
                </c:pt>
                <c:pt idx="10">
                  <c:v>18900</c:v>
                </c:pt>
                <c:pt idx="11">
                  <c:v>19100</c:v>
                </c:pt>
                <c:pt idx="12">
                  <c:v>19600</c:v>
                </c:pt>
                <c:pt idx="13">
                  <c:v>20000</c:v>
                </c:pt>
                <c:pt idx="14">
                  <c:v>20100</c:v>
                </c:pt>
                <c:pt idx="15">
                  <c:v>20500</c:v>
                </c:pt>
                <c:pt idx="16">
                  <c:v>22800</c:v>
                </c:pt>
                <c:pt idx="17">
                  <c:v>22900</c:v>
                </c:pt>
                <c:pt idx="18">
                  <c:v>23600</c:v>
                </c:pt>
                <c:pt idx="19">
                  <c:v>24100</c:v>
                </c:pt>
                <c:pt idx="20">
                  <c:v>25000</c:v>
                </c:pt>
                <c:pt idx="21">
                  <c:v>25500</c:v>
                </c:pt>
                <c:pt idx="22">
                  <c:v>28125</c:v>
                </c:pt>
                <c:pt idx="23">
                  <c:v>28300</c:v>
                </c:pt>
                <c:pt idx="24">
                  <c:v>36400</c:v>
                </c:pt>
              </c:numCache>
            </c:numRef>
          </c:cat>
          <c:val>
            <c:numRef>
              <c:f>Лист1!$AN$2:$AN$26</c:f>
              <c:numCache>
                <c:formatCode>General</c:formatCode>
                <c:ptCount val="25"/>
                <c:pt idx="13">
                  <c:v>124000</c:v>
                </c:pt>
              </c:numCache>
            </c:numRef>
          </c:val>
          <c:smooth val="0"/>
        </c:ser>
        <c:ser>
          <c:idx val="41"/>
          <c:order val="39"/>
          <c:tx>
            <c:strRef>
              <c:f>Лист1!$AO$1</c:f>
              <c:strCache>
                <c:ptCount val="1"/>
                <c:pt idx="0">
                  <c:v>Лечебное дело 
</c:v>
                </c:pt>
              </c:strCache>
            </c:strRef>
          </c:tx>
          <c:marker>
            <c:symbol val="circle"/>
            <c:size val="23"/>
            <c:spPr>
              <a:solidFill>
                <a:prstClr val="white">
                  <a:lumMod val="65000"/>
                </a:prstClr>
              </a:solidFill>
              <a:ln>
                <a:solidFill>
                  <a:prstClr val="black"/>
                </a:solidFill>
              </a:ln>
            </c:spPr>
          </c:marker>
          <c:dLbls>
            <c:dLbl>
              <c:idx val="18"/>
              <c:layout>
                <c:manualLayout>
                  <c:x val="-3.4187912704637592E-2"/>
                  <c:y val="-9.9728639771003449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19"/>
              <c:layout>
                <c:manualLayout>
                  <c:x val="-2.7350330163710041E-2"/>
                  <c:y val="-0.10189665367906839"/>
                </c:manualLayout>
              </c:layout>
              <c:tx>
                <c:rich>
                  <a:bodyPr/>
                  <a:lstStyle/>
                  <a:p>
                    <a:r>
                      <a:rPr lang="ru-RU" sz="1000" dirty="0"/>
                      <a:t>Строительство </a:t>
                    </a:r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25"/>
              <c:layout>
                <c:manualLayout>
                  <c:x val="-3.4187912704637592E-2"/>
                  <c:y val="-0.14959295965650471"/>
                </c:manualLayout>
              </c:layout>
              <c:tx>
                <c:rich>
                  <a:bodyPr/>
                  <a:lstStyle/>
                  <a:p>
                    <a:r>
                      <a:rPr lang="ru-RU" sz="1000" smtClean="0"/>
                      <a:t>Архитектура</a:t>
                    </a:r>
                    <a:endParaRPr lang="ru-RU" sz="1000" dirty="0"/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26"/>
              <c:layout>
                <c:manualLayout>
                  <c:x val="-1.388888888888897E-2"/>
                  <c:y val="-0.1626010431048964"/>
                </c:manualLayout>
              </c:layout>
              <c:tx>
                <c:rich>
                  <a:bodyPr/>
                  <a:lstStyle/>
                  <a:p>
                    <a:r>
                      <a:rPr lang="ru-RU" sz="1000" b="1" dirty="0" smtClean="0"/>
                      <a:t>Архитектура</a:t>
                    </a:r>
                    <a:endParaRPr lang="ru-RU" sz="1000" b="1" dirty="0"/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sz="1000" b="1"/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Лист1!$A$2:$A$26</c:f>
              <c:numCache>
                <c:formatCode>#,##0.00</c:formatCode>
                <c:ptCount val="25"/>
                <c:pt idx="0">
                  <c:v>13300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17600</c:v>
                </c:pt>
                <c:pt idx="7">
                  <c:v>17700</c:v>
                </c:pt>
                <c:pt idx="8">
                  <c:v>18200</c:v>
                </c:pt>
                <c:pt idx="9">
                  <c:v>18700</c:v>
                </c:pt>
                <c:pt idx="10">
                  <c:v>18900</c:v>
                </c:pt>
                <c:pt idx="11">
                  <c:v>19100</c:v>
                </c:pt>
                <c:pt idx="12">
                  <c:v>19600</c:v>
                </c:pt>
                <c:pt idx="13">
                  <c:v>20000</c:v>
                </c:pt>
                <c:pt idx="14">
                  <c:v>20100</c:v>
                </c:pt>
                <c:pt idx="15">
                  <c:v>20500</c:v>
                </c:pt>
                <c:pt idx="16">
                  <c:v>22800</c:v>
                </c:pt>
                <c:pt idx="17">
                  <c:v>22900</c:v>
                </c:pt>
                <c:pt idx="18">
                  <c:v>23600</c:v>
                </c:pt>
                <c:pt idx="19">
                  <c:v>24100</c:v>
                </c:pt>
                <c:pt idx="20">
                  <c:v>25000</c:v>
                </c:pt>
                <c:pt idx="21">
                  <c:v>25500</c:v>
                </c:pt>
                <c:pt idx="22">
                  <c:v>28125</c:v>
                </c:pt>
                <c:pt idx="23">
                  <c:v>28300</c:v>
                </c:pt>
                <c:pt idx="24">
                  <c:v>36400</c:v>
                </c:pt>
              </c:numCache>
            </c:numRef>
          </c:cat>
          <c:val>
            <c:numRef>
              <c:f>Лист1!$AO$2:$AO$26</c:f>
              <c:numCache>
                <c:formatCode>General</c:formatCode>
                <c:ptCount val="25"/>
              </c:numCache>
            </c:numRef>
          </c:val>
          <c:smooth val="0"/>
        </c:ser>
        <c:ser>
          <c:idx val="42"/>
          <c:order val="40"/>
          <c:tx>
            <c:strRef>
              <c:f>Лист1!$AP$1</c:f>
              <c:strCache>
                <c:ptCount val="1"/>
                <c:pt idx="0">
                  <c:v>Стоматология
 </c:v>
                </c:pt>
              </c:strCache>
            </c:strRef>
          </c:tx>
          <c:spPr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circle"/>
            <c:size val="23"/>
            <c:spPr>
              <a:gradFill rotWithShape="1">
                <a:gsLst>
                  <a:gs pos="0">
                    <a:schemeClr val="dk1">
                      <a:tint val="50000"/>
                      <a:satMod val="300000"/>
                    </a:schemeClr>
                  </a:gs>
                  <a:gs pos="35000">
                    <a:schemeClr val="dk1">
                      <a:tint val="37000"/>
                      <a:satMod val="300000"/>
                    </a:schemeClr>
                  </a:gs>
                  <a:gs pos="100000">
                    <a:schemeClr val="dk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marker>
          <c:dLbls>
            <c:dLbl>
              <c:idx val="15"/>
              <c:layout>
                <c:manualLayout>
                  <c:x val="-2.9123902164207946E-2"/>
                  <c:y val="-0.18861738071143788"/>
                </c:manualLayout>
              </c:layout>
              <c:tx>
                <c:rich>
                  <a:bodyPr rot="-5400000" vert="horz"/>
                  <a:lstStyle/>
                  <a:p>
                    <a:pPr>
                      <a:defRPr sz="1050" b="1"/>
                    </a:pPr>
                    <a:r>
                      <a:rPr lang="ru-RU" sz="1050" b="1" dirty="0" err="1"/>
                      <a:t>Агроинженерия</a:t>
                    </a:r>
                    <a:r>
                      <a:rPr lang="ru-RU" sz="1050" b="1" dirty="0"/>
                      <a:t> </a:t>
                    </a:r>
                  </a:p>
                </c:rich>
              </c:tx>
              <c:spPr/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26"/>
              <c:layout>
                <c:manualLayout>
                  <c:x val="-2.7350330163710079E-2"/>
                  <c:y val="-0.10406466758713386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27"/>
              <c:layout>
                <c:manualLayout>
                  <c:x val="-2.7350330163710097E-2"/>
                  <c:y val="-9.9728639771003491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Лист1!$A$2:$A$26</c:f>
              <c:numCache>
                <c:formatCode>#,##0.00</c:formatCode>
                <c:ptCount val="25"/>
                <c:pt idx="0">
                  <c:v>13300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17600</c:v>
                </c:pt>
                <c:pt idx="7">
                  <c:v>17700</c:v>
                </c:pt>
                <c:pt idx="8">
                  <c:v>18200</c:v>
                </c:pt>
                <c:pt idx="9">
                  <c:v>18700</c:v>
                </c:pt>
                <c:pt idx="10">
                  <c:v>18900</c:v>
                </c:pt>
                <c:pt idx="11">
                  <c:v>19100</c:v>
                </c:pt>
                <c:pt idx="12">
                  <c:v>19600</c:v>
                </c:pt>
                <c:pt idx="13">
                  <c:v>20000</c:v>
                </c:pt>
                <c:pt idx="14">
                  <c:v>20100</c:v>
                </c:pt>
                <c:pt idx="15">
                  <c:v>20500</c:v>
                </c:pt>
                <c:pt idx="16">
                  <c:v>22800</c:v>
                </c:pt>
                <c:pt idx="17">
                  <c:v>22900</c:v>
                </c:pt>
                <c:pt idx="18">
                  <c:v>23600</c:v>
                </c:pt>
                <c:pt idx="19">
                  <c:v>24100</c:v>
                </c:pt>
                <c:pt idx="20">
                  <c:v>25000</c:v>
                </c:pt>
                <c:pt idx="21">
                  <c:v>25500</c:v>
                </c:pt>
                <c:pt idx="22">
                  <c:v>28125</c:v>
                </c:pt>
                <c:pt idx="23">
                  <c:v>28300</c:v>
                </c:pt>
                <c:pt idx="24">
                  <c:v>36400</c:v>
                </c:pt>
              </c:numCache>
            </c:numRef>
          </c:cat>
          <c:val>
            <c:numRef>
              <c:f>Лист1!$AP$2:$AP$26</c:f>
              <c:numCache>
                <c:formatCode>General</c:formatCode>
                <c:ptCount val="25"/>
                <c:pt idx="0">
                  <c:v>590000</c:v>
                </c:pt>
              </c:numCache>
            </c:numRef>
          </c:val>
          <c:smooth val="0"/>
        </c:ser>
        <c:ser>
          <c:idx val="43"/>
          <c:order val="41"/>
          <c:tx>
            <c:strRef>
              <c:f>Лист1!$AQ$1</c:f>
              <c:strCache>
                <c:ptCount val="1"/>
                <c:pt idx="0">
                  <c:v>Электроснабжение </c:v>
                </c:pt>
              </c:strCache>
            </c:strRef>
          </c:tx>
          <c:spPr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circle"/>
            <c:size val="23"/>
            <c:spPr>
              <a:gradFill rotWithShape="1">
                <a:gsLst>
                  <a:gs pos="0">
                    <a:schemeClr val="dk1">
                      <a:tint val="50000"/>
                      <a:satMod val="300000"/>
                    </a:schemeClr>
                  </a:gs>
                  <a:gs pos="35000">
                    <a:schemeClr val="dk1">
                      <a:tint val="37000"/>
                      <a:satMod val="300000"/>
                    </a:schemeClr>
                  </a:gs>
                  <a:gs pos="100000">
                    <a:schemeClr val="dk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marker>
          <c:dLbls>
            <c:dLbl>
              <c:idx val="10"/>
              <c:layout>
                <c:manualLayout>
                  <c:x val="-6.3888888888888884E-2"/>
                  <c:y val="6.5038710144393512E-3"/>
                </c:manualLayout>
              </c:layout>
              <c:tx>
                <c:rich>
                  <a:bodyPr/>
                  <a:lstStyle/>
                  <a:p>
                    <a:r>
                      <a:rPr lang="ru-RU" sz="1000" b="0" dirty="0"/>
                      <a:t>Лечебное </a:t>
                    </a:r>
                    <a:r>
                      <a:rPr lang="ru-RU" sz="1000" b="0" dirty="0" smtClean="0"/>
                      <a:t>дело </a:t>
                    </a:r>
                    <a:r>
                      <a:rPr lang="ru-RU" sz="1600" b="0" dirty="0" smtClean="0"/>
                      <a:t>**</a:t>
                    </a:r>
                    <a:r>
                      <a:rPr lang="ru-RU" sz="1000" b="0" dirty="0" smtClean="0"/>
                      <a:t> </a:t>
                    </a:r>
                    <a:endParaRPr lang="ru-RU" sz="1000" b="0" dirty="0"/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15"/>
              <c:layout>
                <c:manualLayout>
                  <c:x val="-2.4615297147339052E-2"/>
                  <c:y val="-0.11056870931132946"/>
                </c:manualLayout>
              </c:layout>
              <c:tx>
                <c:rich>
                  <a:bodyPr/>
                  <a:lstStyle/>
                  <a:p>
                    <a:r>
                      <a:rPr lang="ru-RU" b="0" dirty="0" err="1" smtClean="0"/>
                      <a:t>Агроинженерия</a:t>
                    </a:r>
                    <a:endParaRPr lang="ru-RU" b="0" dirty="0"/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16"/>
              <c:layout>
                <c:manualLayout>
                  <c:x val="-3.2820396196452044E-2"/>
                  <c:y val="-0.2276414603468549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20"/>
              <c:layout>
                <c:manualLayout>
                  <c:x val="-2.7350330163710197E-2"/>
                  <c:y val="-0.11707275103552554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21"/>
              <c:layout>
                <c:manualLayout>
                  <c:x val="-3.4187912704637641E-2"/>
                  <c:y val="-0.1279128205758519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sz="1000" b="0"/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Лист1!$A$2:$A$26</c:f>
              <c:numCache>
                <c:formatCode>#,##0.00</c:formatCode>
                <c:ptCount val="25"/>
                <c:pt idx="0">
                  <c:v>13300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17600</c:v>
                </c:pt>
                <c:pt idx="7">
                  <c:v>17700</c:v>
                </c:pt>
                <c:pt idx="8">
                  <c:v>18200</c:v>
                </c:pt>
                <c:pt idx="9">
                  <c:v>18700</c:v>
                </c:pt>
                <c:pt idx="10">
                  <c:v>18900</c:v>
                </c:pt>
                <c:pt idx="11">
                  <c:v>19100</c:v>
                </c:pt>
                <c:pt idx="12">
                  <c:v>19600</c:v>
                </c:pt>
                <c:pt idx="13">
                  <c:v>20000</c:v>
                </c:pt>
                <c:pt idx="14">
                  <c:v>20100</c:v>
                </c:pt>
                <c:pt idx="15">
                  <c:v>20500</c:v>
                </c:pt>
                <c:pt idx="16">
                  <c:v>22800</c:v>
                </c:pt>
                <c:pt idx="17">
                  <c:v>22900</c:v>
                </c:pt>
                <c:pt idx="18">
                  <c:v>23600</c:v>
                </c:pt>
                <c:pt idx="19">
                  <c:v>24100</c:v>
                </c:pt>
                <c:pt idx="20">
                  <c:v>25000</c:v>
                </c:pt>
                <c:pt idx="21">
                  <c:v>25500</c:v>
                </c:pt>
                <c:pt idx="22">
                  <c:v>28125</c:v>
                </c:pt>
                <c:pt idx="23">
                  <c:v>28300</c:v>
                </c:pt>
                <c:pt idx="24">
                  <c:v>36400</c:v>
                </c:pt>
              </c:numCache>
            </c:numRef>
          </c:cat>
          <c:val>
            <c:numRef>
              <c:f>Лист1!$AQ$2:$AQ$26</c:f>
              <c:numCache>
                <c:formatCode>General</c:formatCode>
                <c:ptCount val="25"/>
                <c:pt idx="20">
                  <c:v>176000</c:v>
                </c:pt>
              </c:numCache>
            </c:numRef>
          </c:val>
          <c:smooth val="0"/>
        </c:ser>
        <c:ser>
          <c:idx val="44"/>
          <c:order val="42"/>
          <c:tx>
            <c:strRef>
              <c:f>Лист1!$AR$1</c:f>
              <c:strCache>
                <c:ptCount val="1"/>
                <c:pt idx="0">
                  <c:v> Химическая технология
 </c:v>
                </c:pt>
              </c:strCache>
            </c:strRef>
          </c:tx>
          <c:spPr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circle"/>
            <c:size val="23"/>
            <c:spPr>
              <a:gradFill rotWithShape="1">
                <a:gsLst>
                  <a:gs pos="0">
                    <a:schemeClr val="dk1">
                      <a:tint val="50000"/>
                      <a:satMod val="300000"/>
                    </a:schemeClr>
                  </a:gs>
                  <a:gs pos="35000">
                    <a:schemeClr val="dk1">
                      <a:tint val="37000"/>
                      <a:satMod val="300000"/>
                    </a:schemeClr>
                  </a:gs>
                  <a:gs pos="100000">
                    <a:schemeClr val="dk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marker>
          <c:dLbls>
            <c:dLbl>
              <c:idx val="0"/>
              <c:layout>
                <c:manualLayout>
                  <c:x val="-3.3332239720035052E-3"/>
                  <c:y val="-5.5567732851522569E-3"/>
                </c:manualLayout>
              </c:layout>
              <c:tx>
                <c:rich>
                  <a:bodyPr/>
                  <a:lstStyle/>
                  <a:p>
                    <a:r>
                      <a:rPr lang="ru-RU" sz="1050" b="1" i="0" u="none" strike="noStrike" kern="1200" baseline="0" dirty="0" smtClean="0">
                        <a:solidFill>
                          <a:prstClr val="black"/>
                        </a:solidFill>
                        <a:latin typeface="+mn-lt"/>
                        <a:ea typeface="+mn-ea"/>
                        <a:cs typeface="+mn-cs"/>
                      </a:rPr>
                      <a:t>Стоматология</a:t>
                    </a:r>
                    <a:r>
                      <a:rPr lang="ru-RU" sz="1600" b="1" i="0" u="none" strike="noStrike" kern="1200" baseline="0" dirty="0" smtClean="0">
                        <a:solidFill>
                          <a:prstClr val="black"/>
                        </a:solidFill>
                        <a:latin typeface="+mn-lt"/>
                        <a:ea typeface="+mn-ea"/>
                        <a:cs typeface="+mn-cs"/>
                      </a:rPr>
                      <a:t> ** </a:t>
                    </a:r>
                    <a:endParaRPr lang="ru-RU" sz="1050" b="1" i="0" u="none" strike="noStrike" kern="1200" baseline="0" dirty="0">
                      <a:solidFill>
                        <a:prstClr val="black"/>
                      </a:solidFill>
                      <a:latin typeface="+mn-lt"/>
                      <a:ea typeface="+mn-ea"/>
                      <a:cs typeface="+mn-cs"/>
                    </a:endParaRPr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3"/>
              <c:layout>
                <c:manualLayout>
                  <c:x val="-3.1452879688266641E-2"/>
                  <c:y val="-0.16693707092102691"/>
                </c:manualLayout>
              </c:layout>
              <c:spPr/>
              <c:txPr>
                <a:bodyPr rot="-5400000" vert="horz"/>
                <a:lstStyle/>
                <a:p>
                  <a:pPr algn="ctr" rtl="0">
                    <a:defRPr lang="ru-RU" sz="1050" b="0" i="0" u="none" strike="noStrike" kern="1200" baseline="0">
                      <a:solidFill>
                        <a:prstClr val="black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4"/>
              <c:layout>
                <c:manualLayout>
                  <c:x val="-2.871784667189559E-2"/>
                  <c:y val="-0.17127309873715746"/>
                </c:manualLayout>
              </c:layout>
              <c:tx>
                <c:rich>
                  <a:bodyPr rot="-5400000" vert="horz"/>
                  <a:lstStyle/>
                  <a:p>
                    <a:pPr algn="ctr" rtl="0">
                      <a:defRPr lang="ru-RU" sz="1050" b="0" i="0" u="none" strike="noStrike" kern="1200" baseline="0">
                        <a:solidFill>
                          <a:prstClr val="black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b="0"/>
                      <a:t> Химическая </a:t>
                    </a:r>
                    <a:r>
                      <a:rPr lang="ru-RU" b="0" smtClean="0"/>
                      <a:t>технология </a:t>
                    </a:r>
                    <a:endParaRPr lang="ru-RU" b="0"/>
                  </a:p>
                </c:rich>
              </c:tx>
              <c:spPr/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 rot="-5400000" vert="horz"/>
              <a:lstStyle/>
              <a:p>
                <a:pPr algn="ctr" rtl="0">
                  <a:defRPr lang="ru-RU" sz="1050" b="1" i="0" u="none" strike="noStrike" kern="1200" baseline="0">
                    <a:solidFill>
                      <a:prstClr val="black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Лист1!$A$2:$A$26</c:f>
              <c:numCache>
                <c:formatCode>#,##0.00</c:formatCode>
                <c:ptCount val="25"/>
                <c:pt idx="0">
                  <c:v>13300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17600</c:v>
                </c:pt>
                <c:pt idx="7">
                  <c:v>17700</c:v>
                </c:pt>
                <c:pt idx="8">
                  <c:v>18200</c:v>
                </c:pt>
                <c:pt idx="9">
                  <c:v>18700</c:v>
                </c:pt>
                <c:pt idx="10">
                  <c:v>18900</c:v>
                </c:pt>
                <c:pt idx="11">
                  <c:v>19100</c:v>
                </c:pt>
                <c:pt idx="12">
                  <c:v>19600</c:v>
                </c:pt>
                <c:pt idx="13">
                  <c:v>20000</c:v>
                </c:pt>
                <c:pt idx="14">
                  <c:v>20100</c:v>
                </c:pt>
                <c:pt idx="15">
                  <c:v>20500</c:v>
                </c:pt>
                <c:pt idx="16">
                  <c:v>22800</c:v>
                </c:pt>
                <c:pt idx="17">
                  <c:v>22900</c:v>
                </c:pt>
                <c:pt idx="18">
                  <c:v>23600</c:v>
                </c:pt>
                <c:pt idx="19">
                  <c:v>24100</c:v>
                </c:pt>
                <c:pt idx="20">
                  <c:v>25000</c:v>
                </c:pt>
                <c:pt idx="21">
                  <c:v>25500</c:v>
                </c:pt>
                <c:pt idx="22">
                  <c:v>28125</c:v>
                </c:pt>
                <c:pt idx="23">
                  <c:v>28300</c:v>
                </c:pt>
                <c:pt idx="24">
                  <c:v>36400</c:v>
                </c:pt>
              </c:numCache>
            </c:numRef>
          </c:cat>
          <c:val>
            <c:numRef>
              <c:f>Лист1!$AR$2:$AR$26</c:f>
              <c:numCache>
                <c:formatCode>General</c:formatCode>
                <c:ptCount val="25"/>
                <c:pt idx="3">
                  <c:v>220000</c:v>
                </c:pt>
              </c:numCache>
            </c:numRef>
          </c:val>
          <c:smooth val="0"/>
        </c:ser>
        <c:ser>
          <c:idx val="45"/>
          <c:order val="43"/>
          <c:tx>
            <c:strRef>
              <c:f>Лист1!$AS$1</c:f>
              <c:strCache>
                <c:ptCount val="1"/>
                <c:pt idx="0">
                  <c:v>Технологические машины и оборудование
</c:v>
                </c:pt>
              </c:strCache>
            </c:strRef>
          </c:tx>
          <c:marker>
            <c:symbol val="circle"/>
            <c:size val="23"/>
            <c:spPr>
              <a:solidFill>
                <a:prstClr val="white">
                  <a:lumMod val="65000"/>
                </a:prstClr>
              </a:solidFill>
              <a:ln>
                <a:solidFill>
                  <a:prstClr val="black"/>
                </a:solidFill>
              </a:ln>
            </c:spPr>
          </c:marker>
          <c:dLbls>
            <c:dLbl>
              <c:idx val="5"/>
              <c:layout>
                <c:manualLayout>
                  <c:x val="-3.4187912704637592E-2"/>
                  <c:y val="-0.23414550207105075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6"/>
              <c:layout>
                <c:manualLayout>
                  <c:x val="-2.871784667189559E-2"/>
                  <c:y val="-0.23631351597911587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Технологические машины и </a:t>
                    </a:r>
                    <a:r>
                      <a:rPr lang="ru-RU" dirty="0" smtClean="0"/>
                      <a:t>оборудование</a:t>
                    </a:r>
                    <a:endParaRPr lang="ru-RU" dirty="0"/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21"/>
              <c:layout>
                <c:manualLayout>
                  <c:x val="-3.0085470858546202E-2"/>
                  <c:y val="-0.13441686230004771"/>
                </c:manualLayout>
              </c:layout>
              <c:spPr/>
              <c:txPr>
                <a:bodyPr rot="-5400000" vert="horz"/>
                <a:lstStyle/>
                <a:p>
                  <a:pPr>
                    <a:defRPr sz="1100" b="1"/>
                  </a:pPr>
                  <a:endParaRPr lang="ru-RU"/>
                </a:p>
              </c:txPr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22"/>
              <c:layout>
                <c:manualLayout>
                  <c:x val="-3.1944444444444442E-2"/>
                  <c:y val="-0.15176097356456994"/>
                </c:manualLayout>
              </c:layout>
              <c:spPr/>
              <c:txPr>
                <a:bodyPr rot="-5400000" vert="horz"/>
                <a:lstStyle/>
                <a:p>
                  <a:pPr>
                    <a:defRPr sz="1050" b="1"/>
                  </a:pPr>
                  <a:endParaRPr lang="ru-RU"/>
                </a:p>
              </c:txPr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Лист1!$A$2:$A$26</c:f>
              <c:numCache>
                <c:formatCode>#,##0.00</c:formatCode>
                <c:ptCount val="25"/>
                <c:pt idx="0">
                  <c:v>13300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17600</c:v>
                </c:pt>
                <c:pt idx="7">
                  <c:v>17700</c:v>
                </c:pt>
                <c:pt idx="8">
                  <c:v>18200</c:v>
                </c:pt>
                <c:pt idx="9">
                  <c:v>18700</c:v>
                </c:pt>
                <c:pt idx="10">
                  <c:v>18900</c:v>
                </c:pt>
                <c:pt idx="11">
                  <c:v>19100</c:v>
                </c:pt>
                <c:pt idx="12">
                  <c:v>19600</c:v>
                </c:pt>
                <c:pt idx="13">
                  <c:v>20000</c:v>
                </c:pt>
                <c:pt idx="14">
                  <c:v>20100</c:v>
                </c:pt>
                <c:pt idx="15">
                  <c:v>20500</c:v>
                </c:pt>
                <c:pt idx="16">
                  <c:v>22800</c:v>
                </c:pt>
                <c:pt idx="17">
                  <c:v>22900</c:v>
                </c:pt>
                <c:pt idx="18">
                  <c:v>23600</c:v>
                </c:pt>
                <c:pt idx="19">
                  <c:v>24100</c:v>
                </c:pt>
                <c:pt idx="20">
                  <c:v>25000</c:v>
                </c:pt>
                <c:pt idx="21">
                  <c:v>25500</c:v>
                </c:pt>
                <c:pt idx="22">
                  <c:v>28125</c:v>
                </c:pt>
                <c:pt idx="23">
                  <c:v>28300</c:v>
                </c:pt>
                <c:pt idx="24">
                  <c:v>36400</c:v>
                </c:pt>
              </c:numCache>
            </c:numRef>
          </c:cat>
          <c:val>
            <c:numRef>
              <c:f>Лист1!$AS$2:$AS$26</c:f>
              <c:numCache>
                <c:formatCode>General</c:formatCode>
                <c:ptCount val="25"/>
                <c:pt idx="5">
                  <c:v>193600</c:v>
                </c:pt>
              </c:numCache>
            </c:numRef>
          </c:val>
          <c:smooth val="0"/>
        </c:ser>
        <c:ser>
          <c:idx val="46"/>
          <c:order val="44"/>
          <c:tx>
            <c:strRef>
              <c:f>Лист1!$AT$1</c:f>
              <c:strCache>
                <c:ptCount val="1"/>
                <c:pt idx="0">
                  <c:v> Авиастроение, Самолето и вертолетостроение, Конструкторско- технологическое обеспечение машиностроительных производств  
</c:v>
                </c:pt>
              </c:strCache>
            </c:strRef>
          </c:tx>
          <c:spPr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circle"/>
            <c:size val="23"/>
            <c:spPr>
              <a:gradFill rotWithShape="1">
                <a:gsLst>
                  <a:gs pos="0">
                    <a:schemeClr val="dk1">
                      <a:tint val="50000"/>
                      <a:satMod val="300000"/>
                    </a:schemeClr>
                  </a:gs>
                  <a:gs pos="35000">
                    <a:schemeClr val="dk1">
                      <a:tint val="37000"/>
                      <a:satMod val="300000"/>
                    </a:schemeClr>
                  </a:gs>
                  <a:gs pos="100000">
                    <a:schemeClr val="dk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marker>
          <c:dLbls>
            <c:dLbl>
              <c:idx val="5"/>
              <c:layout>
                <c:manualLayout>
                  <c:x val="-3.1944444444444442E-2"/>
                  <c:y val="-0.16693707092102694"/>
                </c:manualLayout>
              </c:layout>
              <c:tx>
                <c:rich>
                  <a:bodyPr/>
                  <a:lstStyle/>
                  <a:p>
                    <a:r>
                      <a:rPr lang="ru-RU" sz="1100" b="1" dirty="0"/>
                      <a:t> Химическая </a:t>
                    </a:r>
                    <a:r>
                      <a:rPr lang="ru-RU" sz="1100" b="1" dirty="0" smtClean="0"/>
                      <a:t>технология </a:t>
                    </a:r>
                    <a:endParaRPr lang="ru-RU" sz="1100" b="1" dirty="0"/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22"/>
              <c:layout>
                <c:manualLayout>
                  <c:x val="-3.4187912704637446E-2"/>
                  <c:y val="-0.13875289011617853"/>
                </c:manualLayout>
              </c:layout>
              <c:spPr/>
              <c:txPr>
                <a:bodyPr rot="-5400000" vert="horz"/>
                <a:lstStyle/>
                <a:p>
                  <a:pPr>
                    <a:defRPr sz="1100" b="0"/>
                  </a:pPr>
                  <a:endParaRPr lang="ru-RU"/>
                </a:p>
              </c:txPr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23"/>
              <c:layout>
                <c:manualLayout>
                  <c:x val="-3.1452879688266676E-2"/>
                  <c:y val="-0.14742494574843987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sz="1100" b="1"/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Лист1!$A$2:$A$26</c:f>
              <c:numCache>
                <c:formatCode>#,##0.00</c:formatCode>
                <c:ptCount val="25"/>
                <c:pt idx="0">
                  <c:v>13300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17600</c:v>
                </c:pt>
                <c:pt idx="7">
                  <c:v>17700</c:v>
                </c:pt>
                <c:pt idx="8">
                  <c:v>18200</c:v>
                </c:pt>
                <c:pt idx="9">
                  <c:v>18700</c:v>
                </c:pt>
                <c:pt idx="10">
                  <c:v>18900</c:v>
                </c:pt>
                <c:pt idx="11">
                  <c:v>19100</c:v>
                </c:pt>
                <c:pt idx="12">
                  <c:v>19600</c:v>
                </c:pt>
                <c:pt idx="13">
                  <c:v>20000</c:v>
                </c:pt>
                <c:pt idx="14">
                  <c:v>20100</c:v>
                </c:pt>
                <c:pt idx="15">
                  <c:v>20500</c:v>
                </c:pt>
                <c:pt idx="16">
                  <c:v>22800</c:v>
                </c:pt>
                <c:pt idx="17">
                  <c:v>22900</c:v>
                </c:pt>
                <c:pt idx="18">
                  <c:v>23600</c:v>
                </c:pt>
                <c:pt idx="19">
                  <c:v>24100</c:v>
                </c:pt>
                <c:pt idx="20">
                  <c:v>25000</c:v>
                </c:pt>
                <c:pt idx="21">
                  <c:v>25500</c:v>
                </c:pt>
                <c:pt idx="22">
                  <c:v>28125</c:v>
                </c:pt>
                <c:pt idx="23">
                  <c:v>28300</c:v>
                </c:pt>
                <c:pt idx="24">
                  <c:v>36400</c:v>
                </c:pt>
              </c:numCache>
            </c:numRef>
          </c:cat>
          <c:val>
            <c:numRef>
              <c:f>Лист1!$AT$2:$AT$26</c:f>
              <c:numCache>
                <c:formatCode>General</c:formatCode>
                <c:ptCount val="25"/>
              </c:numCache>
            </c:numRef>
          </c:val>
          <c:smooth val="0"/>
        </c:ser>
        <c:ser>
          <c:idx val="47"/>
          <c:order val="45"/>
          <c:tx>
            <c:strRef>
              <c:f>Лист1!$AU$1</c:f>
              <c:strCache>
                <c:ptCount val="1"/>
                <c:pt idx="0">
                  <c:v>Инфокоммуникационные технологии и системы связи 
</c:v>
                </c:pt>
              </c:strCache>
            </c:strRef>
          </c:tx>
          <c:marker>
            <c:symbol val="circle"/>
            <c:size val="23"/>
            <c:spPr>
              <a:solidFill>
                <a:prstClr val="white">
                  <a:lumMod val="75000"/>
                </a:prstClr>
              </a:solidFill>
              <a:ln>
                <a:solidFill>
                  <a:prstClr val="black"/>
                </a:solidFill>
              </a:ln>
            </c:spPr>
          </c:marker>
          <c:dLbls>
            <c:dLbl>
              <c:idx val="5"/>
              <c:layout>
                <c:manualLayout>
                  <c:x val="-2.871784667189559E-2"/>
                  <c:y val="-0.1604330291968314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 Химическая </a:t>
                    </a:r>
                    <a:r>
                      <a:rPr lang="ru-RU" dirty="0" smtClean="0"/>
                      <a:t>технология </a:t>
                    </a:r>
                    <a:endParaRPr lang="ru-RU" dirty="0"/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7"/>
              <c:layout>
                <c:manualLayout>
                  <c:x val="-2.4999999999999949E-2"/>
                  <c:y val="-0.24932159942750776"/>
                </c:manualLayout>
              </c:layout>
              <c:tx>
                <c:rich>
                  <a:bodyPr rot="-5400000" vert="horz"/>
                  <a:lstStyle/>
                  <a:p>
                    <a:pPr>
                      <a:defRPr sz="1050" b="1"/>
                    </a:pPr>
                    <a:r>
                      <a:rPr lang="ru-RU" sz="1050" b="1" dirty="0" smtClean="0"/>
                      <a:t>Технологические </a:t>
                    </a:r>
                    <a:r>
                      <a:rPr lang="ru-RU" sz="1050" b="1" dirty="0"/>
                      <a:t>машины и </a:t>
                    </a:r>
                    <a:r>
                      <a:rPr lang="ru-RU" sz="1050" b="1" dirty="0" smtClean="0"/>
                      <a:t>оборудование</a:t>
                    </a:r>
                    <a:endParaRPr lang="ru-RU" sz="1050" b="1" dirty="0"/>
                  </a:p>
                </c:rich>
              </c:tx>
              <c:spPr/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21"/>
              <c:layout>
                <c:manualLayout>
                  <c:x val="-4.102549524556505E-2"/>
                  <c:y val="-0.26883372460009525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22"/>
              <c:layout>
                <c:manualLayout>
                  <c:x val="-3.9658086415844659E-2"/>
                  <c:y val="-0.2796737941404218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sz="1050"/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Лист1!$A$2:$A$26</c:f>
              <c:numCache>
                <c:formatCode>#,##0.00</c:formatCode>
                <c:ptCount val="25"/>
                <c:pt idx="0">
                  <c:v>13300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17600</c:v>
                </c:pt>
                <c:pt idx="7">
                  <c:v>17700</c:v>
                </c:pt>
                <c:pt idx="8">
                  <c:v>18200</c:v>
                </c:pt>
                <c:pt idx="9">
                  <c:v>18700</c:v>
                </c:pt>
                <c:pt idx="10">
                  <c:v>18900</c:v>
                </c:pt>
                <c:pt idx="11">
                  <c:v>19100</c:v>
                </c:pt>
                <c:pt idx="12">
                  <c:v>19600</c:v>
                </c:pt>
                <c:pt idx="13">
                  <c:v>20000</c:v>
                </c:pt>
                <c:pt idx="14">
                  <c:v>20100</c:v>
                </c:pt>
                <c:pt idx="15">
                  <c:v>20500</c:v>
                </c:pt>
                <c:pt idx="16">
                  <c:v>22800</c:v>
                </c:pt>
                <c:pt idx="17">
                  <c:v>22900</c:v>
                </c:pt>
                <c:pt idx="18">
                  <c:v>23600</c:v>
                </c:pt>
                <c:pt idx="19">
                  <c:v>24100</c:v>
                </c:pt>
                <c:pt idx="20">
                  <c:v>25000</c:v>
                </c:pt>
                <c:pt idx="21">
                  <c:v>25500</c:v>
                </c:pt>
                <c:pt idx="22">
                  <c:v>28125</c:v>
                </c:pt>
                <c:pt idx="23">
                  <c:v>28300</c:v>
                </c:pt>
                <c:pt idx="24">
                  <c:v>36400</c:v>
                </c:pt>
              </c:numCache>
            </c:numRef>
          </c:cat>
          <c:val>
            <c:numRef>
              <c:f>Лист1!$AU$2:$AU$26</c:f>
              <c:numCache>
                <c:formatCode>General</c:formatCode>
                <c:ptCount val="25"/>
                <c:pt idx="21">
                  <c:v>209600</c:v>
                </c:pt>
              </c:numCache>
            </c:numRef>
          </c:val>
          <c:smooth val="0"/>
        </c:ser>
        <c:ser>
          <c:idx val="48"/>
          <c:order val="46"/>
          <c:tx>
            <c:strRef>
              <c:f>Лист1!$AV$1</c:f>
              <c:strCache>
                <c:ptCount val="1"/>
                <c:pt idx="0">
                  <c:v>Экология и природопользование</c:v>
                </c:pt>
              </c:strCache>
            </c:strRef>
          </c:tx>
          <c:spPr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circle"/>
            <c:size val="25"/>
            <c:spPr>
              <a:gradFill rotWithShape="1">
                <a:gsLst>
                  <a:gs pos="0">
                    <a:schemeClr val="dk1">
                      <a:tint val="50000"/>
                      <a:satMod val="300000"/>
                    </a:schemeClr>
                  </a:gs>
                  <a:gs pos="35000">
                    <a:schemeClr val="dk1">
                      <a:tint val="37000"/>
                      <a:satMod val="300000"/>
                    </a:schemeClr>
                  </a:gs>
                  <a:gs pos="100000">
                    <a:schemeClr val="dk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marker>
          <c:dLbls>
            <c:dLbl>
              <c:idx val="0"/>
              <c:layout>
                <c:manualLayout>
                  <c:x val="-4.102549524556505E-2"/>
                  <c:y val="-0.20596132126620245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1"/>
              <c:layout>
                <c:manualLayout>
                  <c:x val="-2.4615297147339052E-2"/>
                  <c:y val="-0.19078522390974487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7"/>
              <c:layout>
                <c:manualLayout>
                  <c:x val="-3.2820396196452085E-2"/>
                  <c:y val="-0.24715358551944278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Технологические машины </a:t>
                    </a:r>
                    <a:r>
                      <a:rPr lang="ru-RU"/>
                      <a:t>и </a:t>
                    </a:r>
                    <a:r>
                      <a:rPr lang="ru-RU" smtClean="0"/>
                      <a:t>оборудование</a:t>
                    </a:r>
                    <a:endParaRPr lang="ru-RU" dirty="0"/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Лист1!$A$2:$A$26</c:f>
              <c:numCache>
                <c:formatCode>#,##0.00</c:formatCode>
                <c:ptCount val="25"/>
                <c:pt idx="0">
                  <c:v>13300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17600</c:v>
                </c:pt>
                <c:pt idx="7">
                  <c:v>17700</c:v>
                </c:pt>
                <c:pt idx="8">
                  <c:v>18200</c:v>
                </c:pt>
                <c:pt idx="9">
                  <c:v>18700</c:v>
                </c:pt>
                <c:pt idx="10">
                  <c:v>18900</c:v>
                </c:pt>
                <c:pt idx="11">
                  <c:v>19100</c:v>
                </c:pt>
                <c:pt idx="12">
                  <c:v>19600</c:v>
                </c:pt>
                <c:pt idx="13">
                  <c:v>20000</c:v>
                </c:pt>
                <c:pt idx="14">
                  <c:v>20100</c:v>
                </c:pt>
                <c:pt idx="15">
                  <c:v>20500</c:v>
                </c:pt>
                <c:pt idx="16">
                  <c:v>22800</c:v>
                </c:pt>
                <c:pt idx="17">
                  <c:v>22900</c:v>
                </c:pt>
                <c:pt idx="18">
                  <c:v>23600</c:v>
                </c:pt>
                <c:pt idx="19">
                  <c:v>24100</c:v>
                </c:pt>
                <c:pt idx="20">
                  <c:v>25000</c:v>
                </c:pt>
                <c:pt idx="21">
                  <c:v>25500</c:v>
                </c:pt>
                <c:pt idx="22">
                  <c:v>28125</c:v>
                </c:pt>
                <c:pt idx="23">
                  <c:v>28300</c:v>
                </c:pt>
                <c:pt idx="24">
                  <c:v>36400</c:v>
                </c:pt>
              </c:numCache>
            </c:numRef>
          </c:cat>
          <c:val>
            <c:numRef>
              <c:f>Лист1!$AV$2:$AV$26</c:f>
              <c:numCache>
                <c:formatCode>General</c:formatCode>
                <c:ptCount val="25"/>
                <c:pt idx="1">
                  <c:v>254400</c:v>
                </c:pt>
              </c:numCache>
            </c:numRef>
          </c:val>
          <c:smooth val="0"/>
        </c:ser>
        <c:ser>
          <c:idx val="49"/>
          <c:order val="47"/>
          <c:tx>
            <c:strRef>
              <c:f>Лист1!$AW$1</c:f>
              <c:strCache>
                <c:ptCount val="1"/>
                <c:pt idx="0">
                  <c:v>Механика и математическое моделирование
</c:v>
                </c:pt>
              </c:strCache>
            </c:strRef>
          </c:tx>
          <c:spPr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circle"/>
            <c:size val="23"/>
            <c:spPr>
              <a:gradFill rotWithShape="1">
                <a:gsLst>
                  <a:gs pos="0">
                    <a:schemeClr val="dk1">
                      <a:tint val="50000"/>
                      <a:satMod val="300000"/>
                    </a:schemeClr>
                  </a:gs>
                  <a:gs pos="35000">
                    <a:schemeClr val="dk1">
                      <a:tint val="37000"/>
                      <a:satMod val="300000"/>
                    </a:schemeClr>
                  </a:gs>
                  <a:gs pos="100000">
                    <a:schemeClr val="dk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marker>
          <c:dLbls>
            <c:dLbl>
              <c:idx val="2"/>
              <c:layout>
                <c:manualLayout>
                  <c:x val="-3.8290462229194043E-2"/>
                  <c:y val="-0.21463337689846357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14"/>
              <c:layout>
                <c:manualLayout>
                  <c:x val="-3.2820396196452044E-2"/>
                  <c:y val="-0.25799365505976884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22"/>
              <c:layout>
                <c:manualLayout>
                  <c:x val="-4.5128152448586673E-2"/>
                  <c:y val="-0.31869804448559674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23"/>
              <c:layout>
                <c:manualLayout>
                  <c:x val="-3.6111111111111011E-2"/>
                  <c:y val="-0.26349033851061876"/>
                </c:manualLayout>
              </c:layout>
              <c:tx>
                <c:rich>
                  <a:bodyPr/>
                  <a:lstStyle/>
                  <a:p>
                    <a:r>
                      <a:rPr lang="ru-RU" sz="1100" b="0" dirty="0" err="1"/>
                      <a:t>Инфокоммуникационные</a:t>
                    </a:r>
                    <a:r>
                      <a:rPr lang="ru-RU" sz="1100" b="0" dirty="0"/>
                      <a:t> технологии и системы </a:t>
                    </a:r>
                    <a:r>
                      <a:rPr lang="ru-RU" sz="1100" b="0" dirty="0" smtClean="0"/>
                      <a:t>связи</a:t>
                    </a:r>
                    <a:endParaRPr lang="ru-RU" sz="1100" b="0" dirty="0"/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sz="1100" b="0"/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Лист1!$A$2:$A$26</c:f>
              <c:numCache>
                <c:formatCode>#,##0.00</c:formatCode>
                <c:ptCount val="25"/>
                <c:pt idx="0">
                  <c:v>13300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17600</c:v>
                </c:pt>
                <c:pt idx="7">
                  <c:v>17700</c:v>
                </c:pt>
                <c:pt idx="8">
                  <c:v>18200</c:v>
                </c:pt>
                <c:pt idx="9">
                  <c:v>18700</c:v>
                </c:pt>
                <c:pt idx="10">
                  <c:v>18900</c:v>
                </c:pt>
                <c:pt idx="11">
                  <c:v>19100</c:v>
                </c:pt>
                <c:pt idx="12">
                  <c:v>19600</c:v>
                </c:pt>
                <c:pt idx="13">
                  <c:v>20000</c:v>
                </c:pt>
                <c:pt idx="14">
                  <c:v>20100</c:v>
                </c:pt>
                <c:pt idx="15">
                  <c:v>20500</c:v>
                </c:pt>
                <c:pt idx="16">
                  <c:v>22800</c:v>
                </c:pt>
                <c:pt idx="17">
                  <c:v>22900</c:v>
                </c:pt>
                <c:pt idx="18">
                  <c:v>23600</c:v>
                </c:pt>
                <c:pt idx="19">
                  <c:v>24100</c:v>
                </c:pt>
                <c:pt idx="20">
                  <c:v>25000</c:v>
                </c:pt>
                <c:pt idx="21">
                  <c:v>25500</c:v>
                </c:pt>
                <c:pt idx="22">
                  <c:v>28125</c:v>
                </c:pt>
                <c:pt idx="23">
                  <c:v>28300</c:v>
                </c:pt>
                <c:pt idx="24">
                  <c:v>36400</c:v>
                </c:pt>
              </c:numCache>
            </c:numRef>
          </c:cat>
          <c:val>
            <c:numRef>
              <c:f>Лист1!$AW$2:$AW$26</c:f>
              <c:numCache>
                <c:formatCode>General</c:formatCode>
                <c:ptCount val="25"/>
                <c:pt idx="14">
                  <c:v>192000</c:v>
                </c:pt>
              </c:numCache>
            </c:numRef>
          </c:val>
          <c:smooth val="0"/>
        </c:ser>
        <c:ser>
          <c:idx val="50"/>
          <c:order val="48"/>
          <c:tx>
            <c:strRef>
              <c:f>Лист1!$AX$1</c:f>
              <c:strCache>
                <c:ptCount val="1"/>
                <c:pt idx="0">
                  <c:v>Фундаментальная информатика и информационные технологии</c:v>
                </c:pt>
              </c:strCache>
            </c:strRef>
          </c:tx>
          <c:spPr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circle"/>
            <c:size val="23"/>
            <c:spPr>
              <a:gradFill rotWithShape="1">
                <a:gsLst>
                  <a:gs pos="0">
                    <a:schemeClr val="dk1">
                      <a:tint val="50000"/>
                      <a:satMod val="300000"/>
                    </a:schemeClr>
                  </a:gs>
                  <a:gs pos="35000">
                    <a:schemeClr val="dk1">
                      <a:tint val="37000"/>
                      <a:satMod val="300000"/>
                    </a:schemeClr>
                  </a:gs>
                  <a:gs pos="100000">
                    <a:schemeClr val="dk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marker>
          <c:dLbls>
            <c:dLbl>
              <c:idx val="1"/>
              <c:layout>
                <c:manualLayout>
                  <c:x val="-4.3803061255694574E-2"/>
                  <c:y val="-0.17994532507917607"/>
                </c:manualLayout>
              </c:layout>
              <c:tx>
                <c:rich>
                  <a:bodyPr rot="-5400000" vert="horz"/>
                  <a:lstStyle/>
                  <a:p>
                    <a:pPr>
                      <a:defRPr sz="1100" b="0"/>
                    </a:pPr>
                    <a:r>
                      <a:rPr lang="ru-RU" sz="1100" b="0" dirty="0"/>
                      <a:t>Биология </a:t>
                    </a:r>
                    <a:r>
                      <a:rPr lang="ru-RU" sz="1100" b="0" dirty="0" smtClean="0"/>
                      <a:t>( молекулярно-</a:t>
                    </a:r>
                  </a:p>
                  <a:p>
                    <a:pPr>
                      <a:defRPr sz="1100" b="0"/>
                    </a:pPr>
                    <a:r>
                      <a:rPr lang="ru-RU" sz="1100" b="0" dirty="0" smtClean="0"/>
                      <a:t>генетическая </a:t>
                    </a:r>
                    <a:r>
                      <a:rPr lang="ru-RU" sz="1100" b="0" dirty="0" err="1" smtClean="0"/>
                      <a:t>профилизация</a:t>
                    </a:r>
                    <a:r>
                      <a:rPr lang="ru-RU" sz="1100" b="0" dirty="0" smtClean="0"/>
                      <a:t>)</a:t>
                    </a:r>
                    <a:endParaRPr lang="ru-RU" sz="1100" b="0" dirty="0"/>
                  </a:p>
                </c:rich>
              </c:tx>
              <c:spPr/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15"/>
              <c:layout>
                <c:manualLayout>
                  <c:x val="-3.4187912704637592E-2"/>
                  <c:y val="-0.24932159942750776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19"/>
              <c:layout>
                <c:manualLayout>
                  <c:x val="-3.4187912704637592E-2"/>
                  <c:y val="-0.19945727954200654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23"/>
              <c:layout>
                <c:manualLayout>
                  <c:x val="-4.5128044770121549E-2"/>
                  <c:y val="-0.27100173850816023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24"/>
              <c:layout>
                <c:manualLayout>
                  <c:x val="-4.1025495245565147E-2"/>
                  <c:y val="-0.26232968287590086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sz="1000" b="0"/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Лист1!$A$2:$A$26</c:f>
              <c:numCache>
                <c:formatCode>#,##0.00</c:formatCode>
                <c:ptCount val="25"/>
                <c:pt idx="0">
                  <c:v>13300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17600</c:v>
                </c:pt>
                <c:pt idx="7">
                  <c:v>17700</c:v>
                </c:pt>
                <c:pt idx="8">
                  <c:v>18200</c:v>
                </c:pt>
                <c:pt idx="9">
                  <c:v>18700</c:v>
                </c:pt>
                <c:pt idx="10">
                  <c:v>18900</c:v>
                </c:pt>
                <c:pt idx="11">
                  <c:v>19100</c:v>
                </c:pt>
                <c:pt idx="12">
                  <c:v>19600</c:v>
                </c:pt>
                <c:pt idx="13">
                  <c:v>20000</c:v>
                </c:pt>
                <c:pt idx="14">
                  <c:v>20100</c:v>
                </c:pt>
                <c:pt idx="15">
                  <c:v>20500</c:v>
                </c:pt>
                <c:pt idx="16">
                  <c:v>22800</c:v>
                </c:pt>
                <c:pt idx="17">
                  <c:v>22900</c:v>
                </c:pt>
                <c:pt idx="18">
                  <c:v>23600</c:v>
                </c:pt>
                <c:pt idx="19">
                  <c:v>24100</c:v>
                </c:pt>
                <c:pt idx="20">
                  <c:v>25000</c:v>
                </c:pt>
                <c:pt idx="21">
                  <c:v>25500</c:v>
                </c:pt>
                <c:pt idx="22">
                  <c:v>28125</c:v>
                </c:pt>
                <c:pt idx="23">
                  <c:v>28300</c:v>
                </c:pt>
                <c:pt idx="24">
                  <c:v>36400</c:v>
                </c:pt>
              </c:numCache>
            </c:numRef>
          </c:cat>
          <c:val>
            <c:numRef>
              <c:f>Лист1!$AX$2:$AX$26</c:f>
              <c:numCache>
                <c:formatCode>General</c:formatCode>
                <c:ptCount val="25"/>
                <c:pt idx="19">
                  <c:v>184800</c:v>
                </c:pt>
              </c:numCache>
            </c:numRef>
          </c:val>
          <c:smooth val="0"/>
        </c:ser>
        <c:ser>
          <c:idx val="51"/>
          <c:order val="49"/>
          <c:tx>
            <c:strRef>
              <c:f>Лист1!$AY$1</c:f>
              <c:strCache>
                <c:ptCount val="1"/>
                <c:pt idx="0">
                  <c:v>Журналистика (руская группа)</c:v>
                </c:pt>
              </c:strCache>
            </c:strRef>
          </c:tx>
          <c:spPr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circle"/>
            <c:size val="25"/>
            <c:spPr>
              <a:gradFill rotWithShape="1">
                <a:gsLst>
                  <a:gs pos="0">
                    <a:schemeClr val="dk1">
                      <a:tint val="50000"/>
                      <a:satMod val="300000"/>
                    </a:schemeClr>
                  </a:gs>
                  <a:gs pos="35000">
                    <a:schemeClr val="dk1">
                      <a:tint val="37000"/>
                      <a:satMod val="300000"/>
                    </a:schemeClr>
                  </a:gs>
                  <a:gs pos="100000">
                    <a:schemeClr val="dk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marker>
          <c:dLbls>
            <c:dLbl>
              <c:idx val="0"/>
              <c:layout>
                <c:manualLayout>
                  <c:x val="-4.3760528261936112E-2"/>
                  <c:y val="-0.23848152988718141"/>
                </c:manualLayout>
              </c:layout>
              <c:tx>
                <c:rich>
                  <a:bodyPr rot="-5400000" vert="horz"/>
                  <a:lstStyle/>
                  <a:p>
                    <a:pPr>
                      <a:defRPr sz="1100" b="0"/>
                    </a:pPr>
                    <a:r>
                      <a:rPr lang="ru-RU" b="0" dirty="0" smtClean="0"/>
                      <a:t>Биология </a:t>
                    </a:r>
                    <a:r>
                      <a:rPr lang="ru-RU" b="0" dirty="0"/>
                      <a:t>( молекулярно-генетическая </a:t>
                    </a:r>
                    <a:r>
                      <a:rPr lang="ru-RU" b="0" dirty="0" err="1"/>
                      <a:t>профилизация</a:t>
                    </a:r>
                    <a:r>
                      <a:rPr lang="ru-RU" b="0" dirty="0" smtClean="0"/>
                      <a:t>)</a:t>
                    </a:r>
                    <a:endParaRPr lang="ru-RU" b="0" dirty="0"/>
                  </a:p>
                </c:rich>
              </c:tx>
              <c:spPr/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1"/>
              <c:layout>
                <c:manualLayout>
                  <c:x val="-5.3333143819234582E-2"/>
                  <c:y val="-0.23414550207105075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2"/>
              <c:layout>
                <c:manualLayout>
                  <c:x val="-2.7777813670599744E-2"/>
                  <c:y val="-0.21680139080652946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8"/>
              <c:layout>
                <c:manualLayout>
                  <c:x val="-4.102549524556505E-2"/>
                  <c:y val="-0.19512125172587563"/>
                </c:manualLayout>
              </c:layout>
              <c:spPr/>
              <c:txPr>
                <a:bodyPr rot="-5400000" vert="horz"/>
                <a:lstStyle/>
                <a:p>
                  <a:pPr>
                    <a:defRPr sz="1100" b="0"/>
                  </a:pPr>
                  <a:endParaRPr lang="ru-RU"/>
                </a:p>
              </c:txPr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20"/>
              <c:layout>
                <c:manualLayout>
                  <c:x val="-4.102549524556505E-2"/>
                  <c:y val="-0.20812933517426782"/>
                </c:manualLayout>
              </c:layout>
              <c:spPr/>
              <c:txPr>
                <a:bodyPr rot="-5400000" vert="horz"/>
                <a:lstStyle/>
                <a:p>
                  <a:pPr>
                    <a:defRPr sz="1100" b="0"/>
                  </a:pPr>
                  <a:endParaRPr lang="ru-RU"/>
                </a:p>
              </c:txPr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sz="1100" b="1"/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Лист1!$A$2:$A$26</c:f>
              <c:numCache>
                <c:formatCode>#,##0.00</c:formatCode>
                <c:ptCount val="25"/>
                <c:pt idx="0">
                  <c:v>13300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17600</c:v>
                </c:pt>
                <c:pt idx="7">
                  <c:v>17700</c:v>
                </c:pt>
                <c:pt idx="8">
                  <c:v>18200</c:v>
                </c:pt>
                <c:pt idx="9">
                  <c:v>18700</c:v>
                </c:pt>
                <c:pt idx="10">
                  <c:v>18900</c:v>
                </c:pt>
                <c:pt idx="11">
                  <c:v>19100</c:v>
                </c:pt>
                <c:pt idx="12">
                  <c:v>19600</c:v>
                </c:pt>
                <c:pt idx="13">
                  <c:v>20000</c:v>
                </c:pt>
                <c:pt idx="14">
                  <c:v>20100</c:v>
                </c:pt>
                <c:pt idx="15">
                  <c:v>20500</c:v>
                </c:pt>
                <c:pt idx="16">
                  <c:v>22800</c:v>
                </c:pt>
                <c:pt idx="17">
                  <c:v>22900</c:v>
                </c:pt>
                <c:pt idx="18">
                  <c:v>23600</c:v>
                </c:pt>
                <c:pt idx="19">
                  <c:v>24100</c:v>
                </c:pt>
                <c:pt idx="20">
                  <c:v>25000</c:v>
                </c:pt>
                <c:pt idx="21">
                  <c:v>25500</c:v>
                </c:pt>
                <c:pt idx="22">
                  <c:v>28125</c:v>
                </c:pt>
                <c:pt idx="23">
                  <c:v>28300</c:v>
                </c:pt>
                <c:pt idx="24">
                  <c:v>36400</c:v>
                </c:pt>
              </c:numCache>
            </c:numRef>
          </c:cat>
          <c:val>
            <c:numRef>
              <c:f>Лист1!$AY$2:$AY$26</c:f>
              <c:numCache>
                <c:formatCode>General</c:formatCode>
                <c:ptCount val="25"/>
                <c:pt idx="8">
                  <c:v>250800</c:v>
                </c:pt>
              </c:numCache>
            </c:numRef>
          </c:val>
          <c:smooth val="0"/>
        </c:ser>
        <c:ser>
          <c:idx val="52"/>
          <c:order val="50"/>
          <c:tx>
            <c:strRef>
              <c:f>Лист1!$AZ$1</c:f>
              <c:strCache>
                <c:ptCount val="1"/>
                <c:pt idx="0">
                  <c:v>Социология</c:v>
                </c:pt>
              </c:strCache>
            </c:strRef>
          </c:tx>
          <c:spPr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circle"/>
            <c:size val="23"/>
            <c:spPr>
              <a:gradFill rotWithShape="1">
                <a:gsLst>
                  <a:gs pos="0">
                    <a:schemeClr val="dk1">
                      <a:tint val="50000"/>
                      <a:satMod val="300000"/>
                    </a:schemeClr>
                  </a:gs>
                  <a:gs pos="35000">
                    <a:schemeClr val="dk1">
                      <a:tint val="37000"/>
                      <a:satMod val="300000"/>
                    </a:schemeClr>
                  </a:gs>
                  <a:gs pos="100000">
                    <a:schemeClr val="dk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marker>
          <c:dLbls>
            <c:dLbl>
              <c:idx val="2"/>
              <c:layout>
                <c:manualLayout>
                  <c:x val="-3.145287968826669E-2"/>
                  <c:y val="-0.19512125172587563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9"/>
              <c:layout>
                <c:manualLayout>
                  <c:x val="-3.1452879688266579E-2"/>
                  <c:y val="-9.7560625862937844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16"/>
              <c:layout>
                <c:manualLayout>
                  <c:x val="-3.0555555555555582E-2"/>
                  <c:y val="-0.28655698223389592"/>
                </c:manualLayout>
              </c:layout>
              <c:tx>
                <c:rich>
                  <a:bodyPr rot="-5400000" vert="horz"/>
                  <a:lstStyle/>
                  <a:p>
                    <a:pPr>
                      <a:defRPr sz="1050" b="1"/>
                    </a:pPr>
                    <a:r>
                      <a:rPr lang="ru-RU" sz="1050" b="1" dirty="0"/>
                      <a:t>Механика и математическое </a:t>
                    </a:r>
                    <a:r>
                      <a:rPr lang="ru-RU" sz="1050" b="1" dirty="0" smtClean="0"/>
                      <a:t>моделирование</a:t>
                    </a:r>
                    <a:endParaRPr lang="ru-RU" sz="1050" b="1" dirty="0"/>
                  </a:p>
                </c:rich>
              </c:tx>
              <c:spPr/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 rot="-5400000" vert="horz"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Лист1!$A$2:$A$26</c:f>
              <c:numCache>
                <c:formatCode>#,##0.00</c:formatCode>
                <c:ptCount val="25"/>
                <c:pt idx="0">
                  <c:v>13300</c:v>
                </c:pt>
                <c:pt idx="1">
                  <c:v>14200</c:v>
                </c:pt>
                <c:pt idx="2">
                  <c:v>15100</c:v>
                </c:pt>
                <c:pt idx="3">
                  <c:v>15300</c:v>
                </c:pt>
                <c:pt idx="4">
                  <c:v>16400</c:v>
                </c:pt>
                <c:pt idx="5">
                  <c:v>16500</c:v>
                </c:pt>
                <c:pt idx="6">
                  <c:v>17600</c:v>
                </c:pt>
                <c:pt idx="7">
                  <c:v>17700</c:v>
                </c:pt>
                <c:pt idx="8">
                  <c:v>18200</c:v>
                </c:pt>
                <c:pt idx="9">
                  <c:v>18700</c:v>
                </c:pt>
                <c:pt idx="10">
                  <c:v>18900</c:v>
                </c:pt>
                <c:pt idx="11">
                  <c:v>19100</c:v>
                </c:pt>
                <c:pt idx="12">
                  <c:v>19600</c:v>
                </c:pt>
                <c:pt idx="13">
                  <c:v>20000</c:v>
                </c:pt>
                <c:pt idx="14">
                  <c:v>20100</c:v>
                </c:pt>
                <c:pt idx="15">
                  <c:v>20500</c:v>
                </c:pt>
                <c:pt idx="16">
                  <c:v>22800</c:v>
                </c:pt>
                <c:pt idx="17">
                  <c:v>22900</c:v>
                </c:pt>
                <c:pt idx="18">
                  <c:v>23600</c:v>
                </c:pt>
                <c:pt idx="19">
                  <c:v>24100</c:v>
                </c:pt>
                <c:pt idx="20">
                  <c:v>25000</c:v>
                </c:pt>
                <c:pt idx="21">
                  <c:v>25500</c:v>
                </c:pt>
                <c:pt idx="22">
                  <c:v>28125</c:v>
                </c:pt>
                <c:pt idx="23">
                  <c:v>28300</c:v>
                </c:pt>
                <c:pt idx="24">
                  <c:v>36400</c:v>
                </c:pt>
              </c:numCache>
            </c:numRef>
          </c:cat>
          <c:val>
            <c:numRef>
              <c:f>Лист1!$AZ$2:$AZ$26</c:f>
              <c:numCache>
                <c:formatCode>General</c:formatCode>
                <c:ptCount val="25"/>
                <c:pt idx="9">
                  <c:v>229200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3084160"/>
        <c:axId val="33085696"/>
      </c:lineChart>
      <c:catAx>
        <c:axId val="33084160"/>
        <c:scaling>
          <c:orientation val="minMax"/>
        </c:scaling>
        <c:delete val="0"/>
        <c:axPos val="b"/>
        <c:majorGridlines/>
        <c:minorGridlines/>
        <c:numFmt formatCode="#,##0" sourceLinked="0"/>
        <c:majorTickMark val="out"/>
        <c:minorTickMark val="cross"/>
        <c:tickLblPos val="nextTo"/>
        <c:txPr>
          <a:bodyPr rot="-4140000"/>
          <a:lstStyle/>
          <a:p>
            <a:pPr>
              <a:defRPr sz="1600"/>
            </a:pPr>
            <a:endParaRPr lang="ru-RU"/>
          </a:p>
        </c:txPr>
        <c:crossAx val="33085696"/>
        <c:crosses val="autoZero"/>
        <c:auto val="0"/>
        <c:lblAlgn val="ctr"/>
        <c:lblOffset val="10"/>
        <c:tickLblSkip val="1"/>
        <c:tickMarkSkip val="2"/>
        <c:noMultiLvlLbl val="0"/>
      </c:catAx>
      <c:valAx>
        <c:axId val="33085696"/>
        <c:scaling>
          <c:orientation val="minMax"/>
          <c:max val="600000"/>
          <c:min val="100000"/>
        </c:scaling>
        <c:delete val="0"/>
        <c:axPos val="l"/>
        <c:majorGridlines>
          <c:spPr>
            <a:ln w="0">
              <a:solidFill>
                <a:prstClr val="white">
                  <a:alpha val="0"/>
                </a:prstClr>
              </a:solidFill>
            </a:ln>
          </c:spPr>
        </c:majorGridlines>
        <c:minorGridlines>
          <c:spPr>
            <a:ln w="0">
              <a:solidFill>
                <a:prstClr val="white">
                  <a:alpha val="0"/>
                </a:prstClr>
              </a:solidFill>
            </a:ln>
          </c:spPr>
        </c:minorGridlines>
        <c:numFmt formatCode="General" sourceLinked="1"/>
        <c:majorTickMark val="none"/>
        <c:minorTickMark val="none"/>
        <c:tickLblPos val="nextTo"/>
        <c:spPr>
          <a:ln>
            <a:noFill/>
          </a:ln>
        </c:spPr>
        <c:crossAx val="33084160"/>
        <c:crosses val="autoZero"/>
        <c:crossBetween val="midCat"/>
        <c:majorUnit val="150000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Столбец70</c:v>
                </c:pt>
              </c:strCache>
            </c:strRef>
          </c:tx>
          <c:spPr>
            <a:solidFill>
              <a:schemeClr val="tx1">
                <a:lumMod val="50000"/>
                <a:lumOff val="50000"/>
              </a:schemeClr>
            </a:solidFill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57150"/>
            </a:sp3d>
          </c:spPr>
          <c:invertIfNegative val="0"/>
          <c:dLbls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Лист1!$A$2:$A$10</c:f>
              <c:strCache>
                <c:ptCount val="9"/>
                <c:pt idx="0">
                  <c:v>Строительство и архитектура</c:v>
                </c:pt>
                <c:pt idx="1">
                  <c:v>Прикладная математика и  информатика</c:v>
                </c:pt>
                <c:pt idx="2">
                  <c:v>Химическая технология</c:v>
                </c:pt>
                <c:pt idx="3">
                  <c:v>Управление персоналом</c:v>
                </c:pt>
                <c:pt idx="4">
                  <c:v>Связи с общественностью</c:v>
                </c:pt>
                <c:pt idx="5">
                  <c:v>Психология</c:v>
                </c:pt>
                <c:pt idx="6">
                  <c:v>Тепло- и электро- энергетика</c:v>
                </c:pt>
                <c:pt idx="7">
                  <c:v>Инженерная защита окружающей среды</c:v>
                </c:pt>
                <c:pt idx="8">
                  <c:v>Финансы и кредит</c:v>
                </c:pt>
              </c:strCache>
            </c:strRef>
          </c:cat>
          <c:val>
            <c:numRef>
              <c:f>Лист1!$B$2:$B$10</c:f>
              <c:numCache>
                <c:formatCode>#,##0.0%</c:formatCode>
                <c:ptCount val="9"/>
                <c:pt idx="0">
                  <c:v>0.3125</c:v>
                </c:pt>
                <c:pt idx="1">
                  <c:v>0.27586206896551724</c:v>
                </c:pt>
                <c:pt idx="2">
                  <c:v>0.14893617021276595</c:v>
                </c:pt>
                <c:pt idx="3">
                  <c:v>0.14285714285714288</c:v>
                </c:pt>
                <c:pt idx="4">
                  <c:v>0.13333333333333333</c:v>
                </c:pt>
                <c:pt idx="5">
                  <c:v>0.10256410256410257</c:v>
                </c:pt>
                <c:pt idx="6">
                  <c:v>0.10204081632653061</c:v>
                </c:pt>
                <c:pt idx="7">
                  <c:v>4.1666666666666671E-2</c:v>
                </c:pt>
                <c:pt idx="8">
                  <c:v>3.9215686274509803E-2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6"/>
        <c:overlap val="-55"/>
        <c:axId val="26786432"/>
        <c:axId val="26792320"/>
      </c:barChart>
      <c:catAx>
        <c:axId val="26786432"/>
        <c:scaling>
          <c:orientation val="maxMin"/>
        </c:scaling>
        <c:delete val="0"/>
        <c:axPos val="l"/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ru-RU"/>
          </a:p>
        </c:txPr>
        <c:crossAx val="26792320"/>
        <c:crosses val="autoZero"/>
        <c:auto val="1"/>
        <c:lblAlgn val="ctr"/>
        <c:lblOffset val="100"/>
        <c:noMultiLvlLbl val="0"/>
      </c:catAx>
      <c:valAx>
        <c:axId val="26792320"/>
        <c:scaling>
          <c:orientation val="minMax"/>
          <c:max val="0.5"/>
        </c:scaling>
        <c:delete val="0"/>
        <c:axPos val="b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26786432"/>
        <c:crosses val="max"/>
        <c:crossBetween val="between"/>
        <c:majorUnit val="0.1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0.53107</cdr:x>
      <cdr:y>0.09416</cdr:y>
    </cdr:from>
    <cdr:to>
      <cdr:x>0.55415</cdr:x>
      <cdr:y>0.25025</cdr:y>
    </cdr:to>
    <cdr:sp macro="" textlink="">
      <cdr:nvSpPr>
        <cdr:cNvPr id="32" name="TextBox 31"/>
        <cdr:cNvSpPr txBox="1"/>
      </cdr:nvSpPr>
      <cdr:spPr>
        <a:xfrm xmlns:a="http://schemas.openxmlformats.org/drawingml/2006/main" rot="16200000">
          <a:off x="4582031" y="901562"/>
          <a:ext cx="914359" cy="2143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ru-RU" sz="1400" b="1" dirty="0" smtClean="0">
              <a:solidFill>
                <a:srgbClr val="C00000"/>
              </a:solidFill>
            </a:rPr>
            <a:t>20 009 руб. ***</a:t>
          </a:r>
          <a:endParaRPr lang="ru-RU" sz="1400" b="1" dirty="0">
            <a:solidFill>
              <a:srgbClr val="C00000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3BAF1D-3107-4108-876E-133D617AF10F}" type="datetimeFigureOut">
              <a:rPr lang="ru-RU" smtClean="0"/>
              <a:t>16.05.2012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836135-A0C7-4C3D-90A7-86B35C63C9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14876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69506-F18F-4528-B34D-E1FD091C106E}" type="datetime1">
              <a:rPr lang="ru-RU" smtClean="0"/>
              <a:t>16.05.2012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CC038-0274-4AAF-99AE-80E1A14029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95296-5286-4A3D-9DEB-490A1F648D05}" type="datetime1">
              <a:rPr lang="ru-RU" smtClean="0"/>
              <a:t>16.05.2012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CC038-0274-4AAF-99AE-80E1A14029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0E57E-6E2B-4941-8556-7374E7500DB3}" type="datetime1">
              <a:rPr lang="ru-RU" smtClean="0"/>
              <a:t>16.05.2012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CC038-0274-4AAF-99AE-80E1A14029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5F75D-9E6D-4C81-BD8E-1BE5A0DFD794}" type="datetime1">
              <a:rPr lang="ru-RU" smtClean="0"/>
              <a:t>16.05.2012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CC038-0274-4AAF-99AE-80E1A14029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D4FE4-C0DD-460C-8C91-71FA7EBEB509}" type="datetime1">
              <a:rPr lang="ru-RU" smtClean="0"/>
              <a:t>16.05.2012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CC038-0274-4AAF-99AE-80E1A14029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BFC01-01F7-480B-AB66-494F8511E635}" type="datetime1">
              <a:rPr lang="ru-RU" smtClean="0"/>
              <a:t>16.05.2012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CC038-0274-4AAF-99AE-80E1A14029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4C5F2-5F4B-4894-9E8A-E32293BF4B85}" type="datetime1">
              <a:rPr lang="ru-RU" smtClean="0"/>
              <a:t>16.05.2012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CC038-0274-4AAF-99AE-80E1A14029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7BDD7-9B43-4AED-BEBD-742C8D40A83D}" type="datetime1">
              <a:rPr lang="ru-RU" smtClean="0"/>
              <a:t>16.05.2012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CC038-0274-4AAF-99AE-80E1A14029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482F6-6217-4F47-AAC5-41CA0A0E92F9}" type="datetime1">
              <a:rPr lang="ru-RU" smtClean="0"/>
              <a:t>16.05.2012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CC038-0274-4AAF-99AE-80E1A14029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55306-E5C5-4FDB-92AF-6ABD0B798AA9}" type="datetime1">
              <a:rPr lang="ru-RU" smtClean="0"/>
              <a:t>16.05.2012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CC038-0274-4AAF-99AE-80E1A14029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99AB9-1582-457C-B3B1-A560B8B58DDC}" type="datetime1">
              <a:rPr lang="ru-RU" smtClean="0"/>
              <a:t>16.05.2012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CC038-0274-4AAF-99AE-80E1A14029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703E41-D546-4BD2-9A73-0FD745C581D9}" type="datetime1">
              <a:rPr lang="ru-RU" smtClean="0"/>
              <a:t>16.05.2012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0CC038-0274-4AAF-99AE-80E1A140290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95079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Рейтинг специальностей </a:t>
            </a:r>
            <a:br>
              <a:rPr lang="ru-RU" b="1" dirty="0" smtClean="0"/>
            </a:br>
            <a:r>
              <a:rPr lang="ru-RU" b="1" dirty="0" smtClean="0"/>
              <a:t>высших учебных заведений </a:t>
            </a:r>
            <a:br>
              <a:rPr lang="ru-RU" b="1" dirty="0" smtClean="0"/>
            </a:br>
            <a:r>
              <a:rPr lang="ru-RU" b="1" dirty="0" smtClean="0"/>
              <a:t>г. Казани</a:t>
            </a:r>
            <a:endParaRPr lang="ru-RU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857620" y="6072206"/>
            <a:ext cx="15127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2012 год</a:t>
            </a:r>
            <a:endParaRPr lang="ru-RU" sz="2800" b="1" dirty="0"/>
          </a:p>
        </p:txBody>
      </p:sp>
      <p:pic>
        <p:nvPicPr>
          <p:cNvPr id="4" name="Рисунок 1" descr="hh_ru_bi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40152" y="770936"/>
            <a:ext cx="1440730" cy="78585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835696" y="962144"/>
            <a:ext cx="25259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/>
              <a:t>Министерство труда, занятости и социальной защиты Республики Татарстан</a:t>
            </a:r>
            <a:endParaRPr lang="ru-RU" sz="1400" dirty="0"/>
          </a:p>
        </p:txBody>
      </p:sp>
      <p:pic>
        <p:nvPicPr>
          <p:cNvPr id="1026" name="Picture 2" descr="C:\Users\Miheev.Igor\Desktop\6619660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260648"/>
            <a:ext cx="711520" cy="711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459946" y="529217"/>
            <a:ext cx="8360526" cy="59862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indent="447675" algn="just" fontAlgn="base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Министерство труда, занятости и социальной защиты Республики Татарстан, совместно с порталом «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Хэд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Хантер»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с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целью информирования абитуриентов и их родителей о ситуации на рынке труда проанализировали ключевые параметры рынка труда за 2011 год и составили рейтинг специальностей высшего образования г. Казани (с точки зрения инвестиций в будущую карьеру и личный человеческий капитал).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indent="447675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lvl="0" indent="447675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 рейтинг включены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indent="447675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630238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12 высших учебных заведений города Казани;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indent="447675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630238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30 специальностей, наиболее популярных у абитуриентов в 2011   году. Среди них: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166813" lvl="0" indent="-28575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tabLst>
                <a:tab pos="630238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6 технических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166813" lvl="0" indent="-28575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tabLst>
                <a:tab pos="630238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8 гуманитарных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166813" lvl="0" indent="-28575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tabLst>
                <a:tab pos="630238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17 профильных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indent="447675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lvl="0" indent="447675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Анализировались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вступительные баллы ЕГЭ за 2011 год, стоимость обучения на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внебюджете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длительность обучения, средняя зарплата предлагаемых вакансий (куда могут устроиться выпускники этих специальностей) на рынке труда, напряженность (соотношение анкет</a:t>
            </a: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и вакансий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) на рынке труда. С целью изучения опыта трудоустройства по специальностям был проведен опрос 800-та выпускников очных отделений ВУЗов 2009-2011 гг.</a:t>
            </a:r>
          </a:p>
        </p:txBody>
      </p:sp>
      <p:pic>
        <p:nvPicPr>
          <p:cNvPr id="1025" name="Рисунок 1" descr="hh_ru_bi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67944" y="908720"/>
            <a:ext cx="642942" cy="350697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6732240" y="189801"/>
            <a:ext cx="167385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ru-RU" sz="22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О РЕЙТИНГЕ</a:t>
            </a:r>
            <a:endParaRPr lang="ru-RU" sz="2200" b="1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683568" y="620688"/>
            <a:ext cx="8064896" cy="0"/>
          </a:xfrm>
          <a:prstGeom prst="line">
            <a:avLst/>
          </a:prstGeom>
          <a:ln w="22225">
            <a:solidFill>
              <a:schemeClr val="tx2">
                <a:lumMod val="60000"/>
                <a:lumOff val="4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CC038-0274-4AAF-99AE-80E1A140290F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395536" y="836712"/>
            <a:ext cx="8143932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lvl="0" indent="-342900" algn="just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ЕГЭ слабо связан с успешностью будущей карьеры и зарплатой. Стоит ли тратить силы для поступления на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Экологию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(</a:t>
            </a:r>
            <a:r>
              <a:rPr lang="ru-RU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не менее 200 баллов ЕГЭ за три предмета при поступлении)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если зарплата на рынке труда не превысит 15 тысяч </a:t>
            </a:r>
            <a:r>
              <a:rPr lang="ru-RU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рублей </a:t>
            </a:r>
            <a:r>
              <a:rPr lang="ru-RU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(з/п </a:t>
            </a:r>
            <a:r>
              <a:rPr lang="ru-RU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от 13 до 15 </a:t>
            </a:r>
            <a:r>
              <a:rPr lang="ru-RU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тыс</a:t>
            </a:r>
            <a:r>
              <a:rPr lang="ru-RU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)?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Специальности схожего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сельскохозяйственного профиля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гарантируют не только более высокий заработок (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з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/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около 20 тыс.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руб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), но и лучшую ситуацию со свободными вакансиями.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285720" y="3068960"/>
            <a:ext cx="8143932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2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При сдаче ЕГЭ </a:t>
            </a:r>
            <a:r>
              <a:rPr lang="ru-RU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необходимо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выбирать не ВУЗ, а специальность! А вместе с ней и будущего предполагаемого работодателя с реальной зарплатой. Успешное поступление в ВУЗ не означает гарантию достатка на всю жизнь. Через 4 года многие выпускники сталкиваются с проблемой – куда идти работать? Ошибки можно избежать еще на этапе выбора специальности. Сегодня выпускники специальности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Бухгалтерский учета, анализа и аудита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(з/п от 15 до 18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тыс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) после окончания ВУЗа вынуждены конкурировать с 27 тысячами своих коллег на рынке труда! Для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инженера-строителя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не только ниже конкурс, дешевле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внебюджет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зарплата выше среднего (з/п от 20 до 28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тыс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), но и ситуация с вакансиями не такая напряженная.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7544" y="159023"/>
            <a:ext cx="837678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200" b="1" dirty="0" smtClean="0"/>
              <a:t>КАК РЕЗУЛЬТАТЫ ЕГЭ ВЛИЯЮТ НА БУДУЩУЮ ЗАРАБОТНУЮ ПЛАТУ?</a:t>
            </a:r>
            <a:endParaRPr lang="ru-RU" sz="2200" b="1" dirty="0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571472" y="620688"/>
            <a:ext cx="8176992" cy="0"/>
          </a:xfrm>
          <a:prstGeom prst="line">
            <a:avLst/>
          </a:prstGeom>
          <a:ln w="22225">
            <a:solidFill>
              <a:schemeClr val="tx2">
                <a:lumMod val="60000"/>
                <a:lumOff val="4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CC038-0274-4AAF-99AE-80E1A140290F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2"/>
          <p:cNvGrpSpPr/>
          <p:nvPr/>
        </p:nvGrpSpPr>
        <p:grpSpPr>
          <a:xfrm>
            <a:off x="0" y="571480"/>
            <a:ext cx="9152506" cy="5786478"/>
            <a:chOff x="-910703" y="770456"/>
            <a:chExt cx="9144000" cy="6093560"/>
          </a:xfrm>
        </p:grpSpPr>
        <p:graphicFrame>
          <p:nvGraphicFramePr>
            <p:cNvPr id="5" name="Диаграмма 4"/>
            <p:cNvGraphicFramePr/>
            <p:nvPr/>
          </p:nvGraphicFramePr>
          <p:xfrm>
            <a:off x="-910703" y="770456"/>
            <a:ext cx="9144000" cy="609356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11" name="TextBox 10"/>
            <p:cNvSpPr txBox="1"/>
            <p:nvPr/>
          </p:nvSpPr>
          <p:spPr>
            <a:xfrm>
              <a:off x="-515535" y="811916"/>
              <a:ext cx="2059019" cy="389506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r>
                <a:rPr lang="ru-RU" sz="900" i="1" dirty="0" smtClean="0"/>
                <a:t>Средний  вступительный</a:t>
              </a:r>
            </a:p>
            <a:p>
              <a:r>
                <a:rPr lang="ru-RU" sz="900" i="1" dirty="0" smtClean="0"/>
                <a:t> балл ЕГЭ по специальности</a:t>
              </a:r>
              <a:endParaRPr lang="ru-RU" sz="900" i="1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073294" y="5136906"/>
              <a:ext cx="1143007" cy="6940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900" i="1" dirty="0" smtClean="0"/>
                <a:t>Средняя заработная плата по специальности (по данным </a:t>
              </a:r>
              <a:r>
                <a:rPr lang="en-US" sz="900" i="1" dirty="0" smtClean="0"/>
                <a:t>hh.ru)</a:t>
              </a:r>
              <a:endParaRPr lang="ru-RU" sz="900" i="1" dirty="0"/>
            </a:p>
          </p:txBody>
        </p:sp>
        <p:cxnSp>
          <p:nvCxnSpPr>
            <p:cNvPr id="7" name="Прямая соединительная линия 6"/>
            <p:cNvCxnSpPr/>
            <p:nvPr/>
          </p:nvCxnSpPr>
          <p:spPr>
            <a:xfrm rot="5400000">
              <a:off x="1407412" y="3388523"/>
              <a:ext cx="4786346" cy="1588"/>
            </a:xfrm>
            <a:prstGeom prst="line">
              <a:avLst/>
            </a:prstGeom>
            <a:ln w="2540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" name="Прямая соединительная линия 3"/>
            <p:cNvCxnSpPr/>
            <p:nvPr/>
          </p:nvCxnSpPr>
          <p:spPr>
            <a:xfrm>
              <a:off x="-339762" y="3553934"/>
              <a:ext cx="8072526" cy="1588"/>
            </a:xfrm>
            <a:prstGeom prst="line">
              <a:avLst/>
            </a:prstGeom>
            <a:ln w="2540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9" name="TextBox 8"/>
          <p:cNvSpPr txBox="1"/>
          <p:nvPr/>
        </p:nvSpPr>
        <p:spPr>
          <a:xfrm rot="16200000">
            <a:off x="4235986" y="1121807"/>
            <a:ext cx="11226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solidFill>
                  <a:srgbClr val="C00000"/>
                </a:solidFill>
              </a:rPr>
              <a:t>20 009 </a:t>
            </a:r>
            <a:r>
              <a:rPr lang="ru-RU" sz="1400" b="1" dirty="0" err="1" smtClean="0">
                <a:solidFill>
                  <a:srgbClr val="C00000"/>
                </a:solidFill>
              </a:rPr>
              <a:t>руб</a:t>
            </a:r>
            <a:r>
              <a:rPr lang="ru-RU" sz="1400" b="1" dirty="0" smtClean="0">
                <a:solidFill>
                  <a:srgbClr val="C00000"/>
                </a:solidFill>
              </a:rPr>
              <a:t> *</a:t>
            </a:r>
            <a:endParaRPr lang="ru-RU" sz="1400" b="1" dirty="0">
              <a:solidFill>
                <a:srgbClr val="C0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42844" y="5996226"/>
            <a:ext cx="72866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*Средняя заработная плата по РТ за 2011 год (по данным </a:t>
            </a:r>
            <a:r>
              <a:rPr lang="ru-RU" sz="1000" dirty="0" err="1" smtClean="0"/>
              <a:t>Татарстанстата</a:t>
            </a:r>
            <a:r>
              <a:rPr lang="ru-RU" sz="1000" dirty="0" smtClean="0"/>
              <a:t>)</a:t>
            </a:r>
          </a:p>
          <a:p>
            <a:r>
              <a:rPr lang="ru-RU" sz="1000" dirty="0" smtClean="0"/>
              <a:t>** По сумме 4-х предметов</a:t>
            </a:r>
          </a:p>
          <a:p>
            <a:r>
              <a:rPr lang="ru-RU" sz="1000" dirty="0" smtClean="0"/>
              <a:t>*** По сумме 5 предметов</a:t>
            </a:r>
          </a:p>
          <a:p>
            <a:r>
              <a:rPr lang="ru-RU" sz="1000" dirty="0" smtClean="0"/>
              <a:t>**** Средний вступительный балл ЕГЭ по Республике Татарстан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214282" y="1000108"/>
            <a:ext cx="15716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C00000"/>
                </a:solidFill>
              </a:rPr>
              <a:t>Неэффективный выбор</a:t>
            </a:r>
            <a:endParaRPr lang="ru-RU" sz="1400" b="1" dirty="0">
              <a:solidFill>
                <a:srgbClr val="C00000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28596" y="4500570"/>
            <a:ext cx="116448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C00000"/>
                </a:solidFill>
              </a:rPr>
              <a:t>Пассивная </a:t>
            </a:r>
          </a:p>
          <a:p>
            <a:pPr algn="ctr"/>
            <a:r>
              <a:rPr lang="ru-RU" sz="1600" b="1" dirty="0" smtClean="0">
                <a:solidFill>
                  <a:srgbClr val="C00000"/>
                </a:solidFill>
              </a:rPr>
              <a:t>занятость</a:t>
            </a:r>
            <a:endParaRPr lang="ru-RU" sz="1600" b="1" dirty="0">
              <a:solidFill>
                <a:srgbClr val="C00000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7441958" y="928670"/>
            <a:ext cx="12369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C00000"/>
                </a:solidFill>
              </a:rPr>
              <a:t>Уверенный </a:t>
            </a:r>
          </a:p>
          <a:p>
            <a:pPr algn="ctr"/>
            <a:r>
              <a:rPr lang="ru-RU" sz="1600" b="1" dirty="0" smtClean="0">
                <a:solidFill>
                  <a:srgbClr val="C00000"/>
                </a:solidFill>
              </a:rPr>
              <a:t>результат</a:t>
            </a:r>
            <a:endParaRPr lang="ru-RU" sz="1600" b="1" dirty="0">
              <a:solidFill>
                <a:srgbClr val="C0000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8135263" y="4071942"/>
            <a:ext cx="9366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C00000"/>
                </a:solidFill>
              </a:rPr>
              <a:t>Успешная</a:t>
            </a:r>
          </a:p>
          <a:p>
            <a:pPr algn="ctr"/>
            <a:r>
              <a:rPr lang="ru-RU" sz="1400" b="1" dirty="0" smtClean="0">
                <a:solidFill>
                  <a:srgbClr val="C00000"/>
                </a:solidFill>
              </a:rPr>
              <a:t>занятость</a:t>
            </a:r>
            <a:endParaRPr lang="ru-RU" sz="1400" b="1" dirty="0">
              <a:solidFill>
                <a:srgbClr val="C0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215338" y="3214686"/>
            <a:ext cx="10001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rgbClr val="C00000"/>
                </a:solidFill>
              </a:rPr>
              <a:t>58,9****</a:t>
            </a:r>
            <a:endParaRPr lang="ru-RU" sz="1600" b="1" dirty="0">
              <a:solidFill>
                <a:srgbClr val="C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57224" y="0"/>
            <a:ext cx="78309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b="1" dirty="0" smtClean="0"/>
              <a:t>СООТНОШЕНИЕ ЕГЭ К СРЕДНЕЙ ЗАРАБОТНОЙ ПЛАТЕ </a:t>
            </a:r>
          </a:p>
          <a:p>
            <a:pPr algn="r"/>
            <a:r>
              <a:rPr lang="ru-RU" b="1" dirty="0" smtClean="0"/>
              <a:t>ПО СПЕЦИАЛЬНОСТИ В БУДУЩЕМ</a:t>
            </a:r>
            <a:endParaRPr lang="ru-RU" b="1" dirty="0"/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323528" y="620688"/>
            <a:ext cx="8424936" cy="0"/>
          </a:xfrm>
          <a:prstGeom prst="line">
            <a:avLst/>
          </a:prstGeom>
          <a:ln w="22225">
            <a:solidFill>
              <a:schemeClr val="tx2">
                <a:lumMod val="60000"/>
                <a:lumOff val="4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Номер слайда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CC038-0274-4AAF-99AE-80E1A140290F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14282" y="2206312"/>
            <a:ext cx="8572560" cy="2446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indent="-342900" algn="just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 startAt="2"/>
            </a:pP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 учетом стоимости гуманитарного образования, соизмеримой с техническими специальностями, а в некоторых случаях и превосходящими их (</a:t>
            </a:r>
            <a:r>
              <a:rPr kumimoji="0" lang="ru-RU" sz="17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Юриспруденция, Бухучет, Финансы и кредит)</a:t>
            </a: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вложения в это образование нельзя назвать эффективными.  Среди наиболее эффективных (с точки зрения инвестиций в человеческий потенциал) можно выделить специальности </a:t>
            </a:r>
            <a:r>
              <a:rPr kumimoji="0" lang="ru-RU" sz="17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Строительство и Архитектуры</a:t>
            </a:r>
            <a:r>
              <a:rPr kumimoji="0" lang="ru-RU" sz="17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17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(зарплаты от </a:t>
            </a:r>
            <a:r>
              <a:rPr lang="ru-RU" sz="17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20 </a:t>
            </a:r>
            <a:r>
              <a:rPr lang="ru-RU" sz="17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до </a:t>
            </a:r>
            <a:r>
              <a:rPr lang="ru-RU" sz="17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45 </a:t>
            </a:r>
            <a:r>
              <a:rPr lang="ru-RU" sz="17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тыс. </a:t>
            </a:r>
            <a:r>
              <a:rPr lang="ru-RU" sz="17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руб</a:t>
            </a:r>
            <a:r>
              <a:rPr lang="ru-RU" sz="17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), </a:t>
            </a:r>
            <a:r>
              <a:rPr lang="ru-RU" sz="17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Тепло </a:t>
            </a:r>
            <a:r>
              <a:rPr lang="ru-RU" sz="17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и электроэнергетики </a:t>
            </a:r>
            <a:r>
              <a:rPr lang="ru-RU" sz="17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(зарплаты от 21 до 30 тыс. </a:t>
            </a:r>
            <a:r>
              <a:rPr lang="ru-RU" sz="17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руб</a:t>
            </a:r>
            <a:r>
              <a:rPr lang="ru-RU" sz="17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)</a:t>
            </a:r>
            <a:r>
              <a:rPr lang="ru-RU" sz="17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, Электроснабжение </a:t>
            </a:r>
            <a:r>
              <a:rPr lang="ru-RU" sz="17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(зарплаты от 22 до 27 тыс. </a:t>
            </a:r>
            <a:r>
              <a:rPr lang="ru-RU" sz="17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руб</a:t>
            </a:r>
            <a:r>
              <a:rPr lang="ru-RU" sz="17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), </a:t>
            </a:r>
            <a:r>
              <a:rPr lang="ru-RU" sz="17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Управления качеством </a:t>
            </a:r>
            <a:r>
              <a:rPr lang="ru-RU" sz="17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(зарплаты от 11 до 24 тыс. </a:t>
            </a:r>
            <a:r>
              <a:rPr lang="ru-RU" sz="17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руб</a:t>
            </a:r>
            <a:r>
              <a:rPr lang="ru-RU" sz="17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) и </a:t>
            </a:r>
            <a:r>
              <a:rPr lang="ru-RU" sz="17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Инфокоммуникационные технологии </a:t>
            </a:r>
            <a:r>
              <a:rPr lang="ru-RU" sz="17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(зарплаты от 21 до 30 тыс. </a:t>
            </a:r>
            <a:r>
              <a:rPr lang="ru-RU" sz="17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руб</a:t>
            </a:r>
            <a:r>
              <a:rPr lang="ru-RU" sz="17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).</a:t>
            </a:r>
            <a:endParaRPr kumimoji="0" lang="ru-RU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4282" y="714356"/>
            <a:ext cx="8572560" cy="14003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Образование – это прямые инвестиции в свое будущее. Стоит ли инвестировать в </a:t>
            </a:r>
            <a:r>
              <a:rPr kumimoji="0" lang="ru-RU" sz="17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Управление персоналом</a:t>
            </a: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240 тысяч с сомнительными перспективами трудоустройства (не более 15 </a:t>
            </a:r>
            <a:r>
              <a:rPr kumimoji="0" lang="ru-RU" sz="1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тыс</a:t>
            </a: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), если специальности </a:t>
            </a:r>
            <a:r>
              <a:rPr kumimoji="0" lang="ru-RU" sz="17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Авиамашиностроения</a:t>
            </a:r>
            <a:r>
              <a:rPr kumimoji="0" lang="ru-RU" sz="17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Тепло и электроэнергетики</a:t>
            </a: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при меньшей стоимости платного обучения предлагают на порядок большую зарплату (более 25 </a:t>
            </a:r>
            <a:r>
              <a:rPr kumimoji="0" lang="ru-RU" sz="1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тыс</a:t>
            </a: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) и меньше проблем с трудоустройством.</a:t>
            </a:r>
            <a:endParaRPr kumimoji="0" lang="ru-RU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214282" y="4791343"/>
            <a:ext cx="8572560" cy="1661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lvl="0" indent="-342900" algn="just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 startAt="3"/>
            </a:pPr>
            <a:r>
              <a:rPr lang="ru-RU" sz="17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Анти-лидером по неэффективности труда на экзаменах стала </a:t>
            </a:r>
            <a:r>
              <a:rPr lang="ru-RU" sz="17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Стоматология</a:t>
            </a:r>
            <a:r>
              <a:rPr lang="ru-RU" sz="17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. При высоком ЕГЭ (не менее 74 баллов по предмету), рынок не предлагает на первом этапе зарплату выше 13 тыс. рублей. Она проигрывает основной массе специальностей не только из-за сроков обучения (5 лет основного курса + ординатура + интернатура против 4 лет </a:t>
            </a:r>
            <a:r>
              <a:rPr lang="ru-RU" sz="17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бакалавриата</a:t>
            </a:r>
            <a:r>
              <a:rPr lang="ru-RU" sz="17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у остальных), но и стоимостью – почти 600 тысяч рублей придется выложить будущему врачу, не прошедшему на бюджетное место.</a:t>
            </a:r>
            <a:endParaRPr lang="ru-RU" sz="17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41983" y="142852"/>
            <a:ext cx="400648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2200" b="1" dirty="0" smtClean="0"/>
              <a:t>ИНВЕСТИЦИИ В ОБРАЗОВАНИИ</a:t>
            </a:r>
            <a:endParaRPr lang="ru-RU" sz="2200" b="1" dirty="0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323528" y="620688"/>
            <a:ext cx="8424936" cy="0"/>
          </a:xfrm>
          <a:prstGeom prst="line">
            <a:avLst/>
          </a:prstGeom>
          <a:ln w="22225">
            <a:solidFill>
              <a:schemeClr val="tx2">
                <a:lumMod val="60000"/>
                <a:lumOff val="4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CC038-0274-4AAF-99AE-80E1A140290F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193550"/>
              </p:ext>
            </p:extLst>
          </p:nvPr>
        </p:nvGraphicFramePr>
        <p:xfrm>
          <a:off x="0" y="357166"/>
          <a:ext cx="9286908" cy="58578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429520" y="5929330"/>
            <a:ext cx="171448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i="1" dirty="0" smtClean="0"/>
              <a:t>Средняя заработная плата по специальности (по данным </a:t>
            </a:r>
            <a:r>
              <a:rPr lang="en-US" sz="900" i="1" dirty="0" smtClean="0"/>
              <a:t>hh.ru)</a:t>
            </a:r>
            <a:endParaRPr lang="ru-RU" sz="900" i="1" dirty="0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rot="5400000">
            <a:off x="2893604" y="3035694"/>
            <a:ext cx="4643470" cy="794"/>
          </a:xfrm>
          <a:prstGeom prst="line">
            <a:avLst/>
          </a:prstGeom>
          <a:ln w="2222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0" y="472897"/>
            <a:ext cx="107153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i="1" dirty="0" smtClean="0"/>
              <a:t>Стоимость обучения</a:t>
            </a:r>
          </a:p>
          <a:p>
            <a:pPr algn="ctr"/>
            <a:r>
              <a:rPr lang="ru-RU" sz="900" i="1" dirty="0" smtClean="0"/>
              <a:t> за весь срок</a:t>
            </a:r>
            <a:endParaRPr lang="ru-RU" sz="900" i="1" dirty="0"/>
          </a:p>
        </p:txBody>
      </p:sp>
      <p:sp>
        <p:nvSpPr>
          <p:cNvPr id="13" name="TextBox 12"/>
          <p:cNvSpPr txBox="1"/>
          <p:nvPr/>
        </p:nvSpPr>
        <p:spPr>
          <a:xfrm>
            <a:off x="0" y="5929330"/>
            <a:ext cx="9144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* Расчет инвестиций в человеческий капитал производился по формуле: (Стоимость обучения*кол-во лет    </a:t>
            </a:r>
          </a:p>
          <a:p>
            <a:r>
              <a:rPr lang="ru-RU" sz="1000" dirty="0" smtClean="0"/>
              <a:t>    обучения)/средняя заработная плата по специальности на рынке труда</a:t>
            </a:r>
          </a:p>
          <a:p>
            <a:r>
              <a:rPr lang="ru-RU" sz="1000" dirty="0" smtClean="0"/>
              <a:t>** Расчет производился по сроку обучения 4 года (</a:t>
            </a:r>
            <a:r>
              <a:rPr lang="ru-RU" sz="1000" dirty="0" err="1" smtClean="0"/>
              <a:t>бакалавриат</a:t>
            </a:r>
            <a:r>
              <a:rPr lang="ru-RU" sz="1000" dirty="0" smtClean="0"/>
              <a:t>), кроме специальностей стоматология (5 лет) + дальнейшее обучение</a:t>
            </a:r>
          </a:p>
          <a:p>
            <a:r>
              <a:rPr lang="ru-RU" sz="1000" dirty="0" smtClean="0"/>
              <a:t>*** Средняя заработная плата по РТ за 2011 год (по данным </a:t>
            </a:r>
            <a:r>
              <a:rPr lang="ru-RU" sz="1000" dirty="0" err="1" smtClean="0"/>
              <a:t>Татарстанстата</a:t>
            </a:r>
            <a:r>
              <a:rPr lang="ru-RU" sz="1000" dirty="0" smtClean="0"/>
              <a:t>)</a:t>
            </a:r>
          </a:p>
          <a:p>
            <a:r>
              <a:rPr lang="ru-RU" sz="1000" dirty="0" smtClean="0"/>
              <a:t>           Вузы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001819" y="0"/>
            <a:ext cx="58906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200" b="1" dirty="0" smtClean="0"/>
              <a:t>ИНВЕСТИЦИИ В ЧЕЛОВЕЧЕСКИЙ КАПИТАЛ*</a:t>
            </a:r>
            <a:endParaRPr lang="ru-RU" sz="2200" b="1" dirty="0"/>
          </a:p>
        </p:txBody>
      </p:sp>
      <p:sp>
        <p:nvSpPr>
          <p:cNvPr id="10" name="Овал 9"/>
          <p:cNvSpPr/>
          <p:nvPr/>
        </p:nvSpPr>
        <p:spPr>
          <a:xfrm>
            <a:off x="142844" y="6572272"/>
            <a:ext cx="214314" cy="21431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250001" y="404664"/>
            <a:ext cx="8498463" cy="0"/>
          </a:xfrm>
          <a:prstGeom prst="line">
            <a:avLst/>
          </a:prstGeom>
          <a:ln w="22225">
            <a:solidFill>
              <a:schemeClr val="tx2">
                <a:lumMod val="60000"/>
                <a:lumOff val="4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CC038-0274-4AAF-99AE-80E1A140290F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285720" y="571480"/>
            <a:ext cx="8429684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79388" indent="-179388" algn="just" fontAlgn="base">
              <a:spcBef>
                <a:spcPct val="0"/>
              </a:spcBef>
              <a:spcAft>
                <a:spcPts val="1200"/>
              </a:spcAft>
              <a:buFontTx/>
              <a:buChar char="•"/>
            </a:pPr>
            <a:r>
              <a:rPr lang="ru-RU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Наибольшее количество выпускников, работающих не по специальности (работа не имеет даже косвенного отношения к диплому), наблюдается среди гуманитариев. Так, среди </a:t>
            </a:r>
            <a:r>
              <a:rPr lang="ru-RU">
                <a:latin typeface="Calibri" pitchFamily="34" charset="0"/>
                <a:ea typeface="Calibri" pitchFamily="34" charset="0"/>
                <a:cs typeface="Times New Roman" pitchFamily="18" charset="0"/>
              </a:rPr>
              <a:t>опрошенных </a:t>
            </a:r>
            <a:r>
              <a:rPr lang="ru-RU" b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«психологов</a:t>
            </a:r>
            <a:r>
              <a:rPr lang="ru-RU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»</a:t>
            </a:r>
            <a:r>
              <a:rPr lang="ru-RU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их более половины. 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pPr marL="179388" marR="0" lvl="0" indent="-179388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Подавляющее большинство гуманитарных специальностей не позволят выпускнику зарабатывать после окончания нормальные деньги. Только одна гуманитарная специальность –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Связи с общественностью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– позволяет на сегодняшний момент обеспечить заработок на уровне среднего.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79388" marR="0" lvl="0" indent="-1793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Опрос еще раз доказал - мечта большинства абитуриентов (быть большим начальником) – лишь мечта. Только 1,4% выпускников стали руководителями. Интересно отметить, что руководящие должности чаще удавалось занимать выпускникам тех специальностей, которые не были отнесены респондентами к числу самых востребованных. Например, четверть опрошенных выпускников специальности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Прикладная  математика и информатика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работают на руководящих должностях (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или имеют свой бизнес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).</a:t>
            </a:r>
          </a:p>
          <a:p>
            <a:pPr marL="179388" marR="0" lvl="0" indent="-1793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Char char="•"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0" y="142852"/>
            <a:ext cx="404174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2200" b="1" dirty="0" smtClean="0"/>
              <a:t>КЕМ РАБОТАЮТ ВЫПУСКНИКИ?</a:t>
            </a:r>
            <a:endParaRPr lang="ru-RU" sz="2200" b="1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428596" y="571480"/>
            <a:ext cx="8208912" cy="0"/>
          </a:xfrm>
          <a:prstGeom prst="line">
            <a:avLst/>
          </a:prstGeom>
          <a:ln w="22225">
            <a:solidFill>
              <a:schemeClr val="tx2">
                <a:lumMod val="60000"/>
                <a:lumOff val="4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одзаголовок 2"/>
          <p:cNvSpPr txBox="1">
            <a:spLocks/>
          </p:cNvSpPr>
          <p:nvPr/>
        </p:nvSpPr>
        <p:spPr>
          <a:xfrm>
            <a:off x="285720" y="4786322"/>
            <a:ext cx="8501122" cy="17247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563" lvl="0" indent="-182563" algn="just">
              <a:buSzPct val="139000"/>
              <a:buFont typeface="Arial" pitchFamily="34" charset="0"/>
              <a:buChar char="•"/>
            </a:pPr>
            <a:r>
              <a:rPr lang="ru-RU" sz="18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Наше исследование показало, что студенты технических специальностей в большей степени начинают работать уже в ВУЗе. Это позволяет им к окончанию иметь те самые год-полтора стажа, без которых сегодня на выпускника не посмотрит ни один работодатель. При этом, если выпускникам </a:t>
            </a:r>
            <a:r>
              <a:rPr lang="ru-RU" sz="1800" b="1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Финансов и кредита </a:t>
            </a:r>
            <a:r>
              <a:rPr lang="ru-RU" sz="18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приходится искать работу в среднем от 1 до 3 месяцев после окончания, то за третью </a:t>
            </a:r>
            <a:r>
              <a:rPr lang="ru-RU" sz="1800" b="1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Строителей и Архитекторов </a:t>
            </a:r>
            <a:r>
              <a:rPr lang="ru-RU" sz="18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(</a:t>
            </a:r>
            <a:r>
              <a:rPr lang="ru-RU" sz="1800" dirty="0" err="1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з</a:t>
            </a:r>
            <a:r>
              <a:rPr lang="ru-RU" sz="18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/</a:t>
            </a:r>
            <a:r>
              <a:rPr lang="ru-RU" sz="1800" dirty="0" err="1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п</a:t>
            </a:r>
            <a:r>
              <a:rPr lang="ru-RU" sz="18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от 20 до 45 </a:t>
            </a:r>
            <a:r>
              <a:rPr lang="ru-RU" sz="1800" dirty="0" err="1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тыс</a:t>
            </a:r>
            <a:r>
              <a:rPr lang="ru-RU" sz="18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) работодатели приходят сами еще в ВУЗе.</a:t>
            </a:r>
            <a:endParaRPr lang="ru-RU" sz="1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CC038-0274-4AAF-99AE-80E1A140290F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64764" y="29974"/>
            <a:ext cx="8399724" cy="806737"/>
          </a:xfrm>
        </p:spPr>
        <p:txBody>
          <a:bodyPr>
            <a:normAutofit/>
          </a:bodyPr>
          <a:lstStyle/>
          <a:p>
            <a:pPr algn="r"/>
            <a:r>
              <a:rPr lang="ru-RU" sz="2200" b="1" dirty="0" smtClean="0">
                <a:solidFill>
                  <a:schemeClr val="tx1"/>
                </a:solidFill>
              </a:rPr>
              <a:t>ВОЗМОЖНОСТЬ НАЙТИ РАБОТУ ПО СПЕЦИАЛЬНОСТИ В ПЕРИОД ОБУЧЕНИЯ В ВУЗЕ</a:t>
            </a:r>
          </a:p>
          <a:p>
            <a:endParaRPr lang="ru-RU" sz="400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843726851"/>
              </p:ext>
            </p:extLst>
          </p:nvPr>
        </p:nvGraphicFramePr>
        <p:xfrm>
          <a:off x="36004" y="908720"/>
          <a:ext cx="9144000" cy="55206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>
            <a:off x="251520" y="764704"/>
            <a:ext cx="8712968" cy="0"/>
          </a:xfrm>
          <a:prstGeom prst="line">
            <a:avLst/>
          </a:prstGeom>
          <a:ln w="22225">
            <a:solidFill>
              <a:schemeClr val="tx2">
                <a:lumMod val="60000"/>
                <a:lumOff val="4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5845050" y="3068960"/>
            <a:ext cx="309634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Вопрос: «</a:t>
            </a:r>
            <a:r>
              <a:rPr lang="ru-RU" i="1" dirty="0"/>
              <a:t>Сколько времени Вы искали Ваше первое место работы по </a:t>
            </a:r>
            <a:r>
              <a:rPr lang="ru-RU" i="1" dirty="0" smtClean="0"/>
              <a:t>специальности?»</a:t>
            </a:r>
          </a:p>
          <a:p>
            <a:endParaRPr lang="ru-RU" i="1" dirty="0"/>
          </a:p>
          <a:p>
            <a:r>
              <a:rPr lang="ru-RU" dirty="0"/>
              <a:t>Ответ: «</a:t>
            </a:r>
            <a:r>
              <a:rPr lang="ru-RU" i="1" dirty="0"/>
              <a:t>Работал еще во время обучения в вузе</a:t>
            </a:r>
            <a:r>
              <a:rPr lang="ru-RU" dirty="0"/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608853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1432</Words>
  <Application>Microsoft Office PowerPoint</Application>
  <PresentationFormat>Экран (4:3)</PresentationFormat>
  <Paragraphs>229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Рейтинг специальностей  высших учебных заведений  г. Казани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Рейтинг специальностей учебных заведений г. Казани</dc:title>
  <dc:creator>halimova.regina</dc:creator>
  <cp:lastModifiedBy>Miheev.Igor</cp:lastModifiedBy>
  <cp:revision>25</cp:revision>
  <dcterms:created xsi:type="dcterms:W3CDTF">2012-05-15T11:07:02Z</dcterms:created>
  <dcterms:modified xsi:type="dcterms:W3CDTF">2012-05-16T06:22:58Z</dcterms:modified>
</cp:coreProperties>
</file>